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284" r:id="rId5"/>
    <p:sldId id="260" r:id="rId6"/>
    <p:sldId id="286" r:id="rId7"/>
    <p:sldId id="290" r:id="rId8"/>
    <p:sldId id="291" r:id="rId9"/>
    <p:sldId id="292" r:id="rId10"/>
    <p:sldId id="294" r:id="rId11"/>
    <p:sldId id="296" r:id="rId12"/>
    <p:sldId id="298" r:id="rId13"/>
    <p:sldId id="299" r:id="rId14"/>
    <p:sldId id="303" r:id="rId15"/>
    <p:sldId id="270" r:id="rId16"/>
    <p:sldId id="280" r:id="rId17"/>
    <p:sldId id="273" r:id="rId18"/>
    <p:sldId id="274" r:id="rId19"/>
    <p:sldId id="275" r:id="rId20"/>
    <p:sldId id="276" r:id="rId21"/>
    <p:sldId id="277" r:id="rId22"/>
    <p:sldId id="278" r:id="rId23"/>
    <p:sldId id="305" r:id="rId24"/>
    <p:sldId id="307" r:id="rId25"/>
    <p:sldId id="311" r:id="rId26"/>
    <p:sldId id="312" r:id="rId27"/>
    <p:sldId id="313" r:id="rId28"/>
  </p:sldIdLst>
  <p:sldSz cx="9144000" cy="6858000" type="screen4x3"/>
  <p:notesSz cx="6881813" cy="97107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1760" autoAdjust="0"/>
  </p:normalViewPr>
  <p:slideViewPr>
    <p:cSldViewPr>
      <p:cViewPr varScale="1">
        <p:scale>
          <a:sx n="114" d="100"/>
          <a:sy n="114" d="100"/>
        </p:scale>
        <p:origin x="4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00BF94-E7B1-4FFC-B95F-A05B15F7D596}" type="doc">
      <dgm:prSet loTypeId="urn:microsoft.com/office/officeart/2005/8/layout/radial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37D089-D678-4F48-BD6B-C8A6A05397A0}">
      <dgm:prSet phldrT="[Текст]"/>
      <dgm:spPr/>
      <dgm:t>
        <a:bodyPr/>
        <a:lstStyle/>
        <a:p>
          <a:r>
            <a:rPr lang="ru-RU" dirty="0" smtClean="0"/>
            <a:t>Формы работы с детьми по ПДД</a:t>
          </a:r>
          <a:endParaRPr lang="ru-RU" dirty="0"/>
        </a:p>
      </dgm:t>
    </dgm:pt>
    <dgm:pt modelId="{6077D06A-454E-4FE0-8412-C01EA5A5ED9A}" type="parTrans" cxnId="{22A70354-B5C6-4650-B296-1CE492EC0289}">
      <dgm:prSet/>
      <dgm:spPr/>
      <dgm:t>
        <a:bodyPr/>
        <a:lstStyle/>
        <a:p>
          <a:endParaRPr lang="ru-RU"/>
        </a:p>
      </dgm:t>
    </dgm:pt>
    <dgm:pt modelId="{397EE905-345B-401E-A6D3-BBDABEDB9EA0}" type="sibTrans" cxnId="{22A70354-B5C6-4650-B296-1CE492EC0289}">
      <dgm:prSet/>
      <dgm:spPr/>
      <dgm:t>
        <a:bodyPr/>
        <a:lstStyle/>
        <a:p>
          <a:endParaRPr lang="ru-RU"/>
        </a:p>
      </dgm:t>
    </dgm:pt>
    <dgm:pt modelId="{D8F07E4F-AB87-4973-A79D-B9AAC7392C90}">
      <dgm:prSet phldrT="[Текст]"/>
      <dgm:spPr/>
      <dgm:t>
        <a:bodyPr/>
        <a:lstStyle/>
        <a:p>
          <a:r>
            <a:rPr lang="ru-RU" dirty="0" smtClean="0"/>
            <a:t>Досуги, праздники , развлечения</a:t>
          </a:r>
          <a:endParaRPr lang="ru-RU" dirty="0"/>
        </a:p>
      </dgm:t>
    </dgm:pt>
    <dgm:pt modelId="{F7CB9746-FA5A-40B2-82DC-34EFDE22F789}" type="parTrans" cxnId="{D59857EE-212B-4849-BB7C-40F89CC8F979}">
      <dgm:prSet/>
      <dgm:spPr/>
      <dgm:t>
        <a:bodyPr/>
        <a:lstStyle/>
        <a:p>
          <a:endParaRPr lang="ru-RU"/>
        </a:p>
      </dgm:t>
    </dgm:pt>
    <dgm:pt modelId="{10B8DBF1-1714-46F6-8014-D64D391C7828}" type="sibTrans" cxnId="{D59857EE-212B-4849-BB7C-40F89CC8F979}">
      <dgm:prSet/>
      <dgm:spPr/>
      <dgm:t>
        <a:bodyPr/>
        <a:lstStyle/>
        <a:p>
          <a:endParaRPr lang="ru-RU"/>
        </a:p>
      </dgm:t>
    </dgm:pt>
    <dgm:pt modelId="{1557A706-97B9-42C3-B0DC-B19521BF71E8}">
      <dgm:prSet phldrT="[Текст]"/>
      <dgm:spPr/>
      <dgm:t>
        <a:bodyPr/>
        <a:lstStyle/>
        <a:p>
          <a:r>
            <a:rPr lang="ru-RU" dirty="0" smtClean="0"/>
            <a:t>Рассматривание дидактических картинок и иллюстраций</a:t>
          </a:r>
          <a:endParaRPr lang="ru-RU" dirty="0"/>
        </a:p>
      </dgm:t>
    </dgm:pt>
    <dgm:pt modelId="{D61EEAEE-840E-44C3-866D-12609CD71C0B}" type="parTrans" cxnId="{F95EC2CE-79BE-4EAA-AC42-C2376ADF8EA4}">
      <dgm:prSet/>
      <dgm:spPr/>
      <dgm:t>
        <a:bodyPr/>
        <a:lstStyle/>
        <a:p>
          <a:endParaRPr lang="ru-RU"/>
        </a:p>
      </dgm:t>
    </dgm:pt>
    <dgm:pt modelId="{54D99D5A-BED6-4EB8-832F-5437C3843CF1}" type="sibTrans" cxnId="{F95EC2CE-79BE-4EAA-AC42-C2376ADF8EA4}">
      <dgm:prSet/>
      <dgm:spPr/>
      <dgm:t>
        <a:bodyPr/>
        <a:lstStyle/>
        <a:p>
          <a:endParaRPr lang="ru-RU"/>
        </a:p>
      </dgm:t>
    </dgm:pt>
    <dgm:pt modelId="{4109226B-8131-4289-85E3-74996DC044C2}">
      <dgm:prSet phldrT="[Текст]"/>
      <dgm:spPr/>
      <dgm:t>
        <a:bodyPr/>
        <a:lstStyle/>
        <a:p>
          <a:r>
            <a:rPr lang="ru-RU" dirty="0" smtClean="0"/>
            <a:t>Беседы и разговоры по ПДД</a:t>
          </a:r>
          <a:endParaRPr lang="ru-RU" dirty="0"/>
        </a:p>
      </dgm:t>
    </dgm:pt>
    <dgm:pt modelId="{BDA4AE61-8C00-4913-91C2-7018C4F37BDF}" type="parTrans" cxnId="{C8DE2EBA-63FE-4EAB-B489-20E464745295}">
      <dgm:prSet/>
      <dgm:spPr/>
      <dgm:t>
        <a:bodyPr/>
        <a:lstStyle/>
        <a:p>
          <a:endParaRPr lang="ru-RU"/>
        </a:p>
      </dgm:t>
    </dgm:pt>
    <dgm:pt modelId="{1F940306-1CF1-4853-BF91-EA4C75CCA8D6}" type="sibTrans" cxnId="{C8DE2EBA-63FE-4EAB-B489-20E464745295}">
      <dgm:prSet/>
      <dgm:spPr/>
      <dgm:t>
        <a:bodyPr/>
        <a:lstStyle/>
        <a:p>
          <a:endParaRPr lang="ru-RU"/>
        </a:p>
      </dgm:t>
    </dgm:pt>
    <dgm:pt modelId="{38B3284C-ECDD-430F-9E62-05A8209F2192}">
      <dgm:prSet phldrT="[Текст]"/>
      <dgm:spPr/>
      <dgm:t>
        <a:bodyPr/>
        <a:lstStyle/>
        <a:p>
          <a:r>
            <a:rPr lang="ru-RU" dirty="0" smtClean="0"/>
            <a:t>Наблюдения за транспортом и пешеходами</a:t>
          </a:r>
          <a:endParaRPr lang="ru-RU" dirty="0"/>
        </a:p>
      </dgm:t>
    </dgm:pt>
    <dgm:pt modelId="{191563E3-9459-4757-9139-6B6F88344180}" type="parTrans" cxnId="{20EEBC70-EC76-4870-8264-90444F9B2784}">
      <dgm:prSet/>
      <dgm:spPr/>
      <dgm:t>
        <a:bodyPr/>
        <a:lstStyle/>
        <a:p>
          <a:endParaRPr lang="ru-RU"/>
        </a:p>
      </dgm:t>
    </dgm:pt>
    <dgm:pt modelId="{46A2E0FF-F97C-4A3B-9D05-40E1F3E12AC0}" type="sibTrans" cxnId="{20EEBC70-EC76-4870-8264-90444F9B2784}">
      <dgm:prSet/>
      <dgm:spPr/>
      <dgm:t>
        <a:bodyPr/>
        <a:lstStyle/>
        <a:p>
          <a:endParaRPr lang="ru-RU"/>
        </a:p>
      </dgm:t>
    </dgm:pt>
    <dgm:pt modelId="{30F8C831-FEE6-4DAC-85EA-5347B4BACC61}">
      <dgm:prSet/>
      <dgm:spPr/>
      <dgm:t>
        <a:bodyPr/>
        <a:lstStyle/>
        <a:p>
          <a:r>
            <a:rPr lang="ru-RU" dirty="0" smtClean="0"/>
            <a:t>Целевые прогулки к светофору, перекрестку и остановке</a:t>
          </a:r>
          <a:endParaRPr lang="ru-RU" dirty="0"/>
        </a:p>
      </dgm:t>
    </dgm:pt>
    <dgm:pt modelId="{D2D42777-6C61-4F98-80E9-A4626D83B546}" type="parTrans" cxnId="{9D15BB50-75A5-4B3C-9C04-83531A6F8715}">
      <dgm:prSet/>
      <dgm:spPr/>
      <dgm:t>
        <a:bodyPr/>
        <a:lstStyle/>
        <a:p>
          <a:endParaRPr lang="ru-RU"/>
        </a:p>
      </dgm:t>
    </dgm:pt>
    <dgm:pt modelId="{F72B850E-3106-4E81-8550-E32D88EEAF57}" type="sibTrans" cxnId="{9D15BB50-75A5-4B3C-9C04-83531A6F8715}">
      <dgm:prSet/>
      <dgm:spPr/>
      <dgm:t>
        <a:bodyPr/>
        <a:lstStyle/>
        <a:p>
          <a:endParaRPr lang="ru-RU"/>
        </a:p>
      </dgm:t>
    </dgm:pt>
    <dgm:pt modelId="{3F30AA78-E92E-4EC6-9C8B-2684BD983AC6}">
      <dgm:prSet/>
      <dgm:spPr/>
      <dgm:t>
        <a:bodyPr/>
        <a:lstStyle/>
        <a:p>
          <a:r>
            <a:rPr lang="ru-RU" dirty="0" smtClean="0"/>
            <a:t>Рассказы воспитателя, чтение </a:t>
          </a:r>
          <a:r>
            <a:rPr lang="ru-RU" dirty="0" err="1" smtClean="0"/>
            <a:t>худ.литературы</a:t>
          </a:r>
          <a:endParaRPr lang="ru-RU" dirty="0"/>
        </a:p>
      </dgm:t>
    </dgm:pt>
    <dgm:pt modelId="{AD3851BA-A937-4FFB-9414-48F710A43AF8}" type="parTrans" cxnId="{BFB4673E-E364-4CAB-93AB-375AEAED8E52}">
      <dgm:prSet/>
      <dgm:spPr/>
      <dgm:t>
        <a:bodyPr/>
        <a:lstStyle/>
        <a:p>
          <a:endParaRPr lang="ru-RU"/>
        </a:p>
      </dgm:t>
    </dgm:pt>
    <dgm:pt modelId="{A59D25C3-C017-44D4-8A74-052BFB00D85A}" type="sibTrans" cxnId="{BFB4673E-E364-4CAB-93AB-375AEAED8E52}">
      <dgm:prSet/>
      <dgm:spPr/>
      <dgm:t>
        <a:bodyPr/>
        <a:lstStyle/>
        <a:p>
          <a:endParaRPr lang="ru-RU"/>
        </a:p>
      </dgm:t>
    </dgm:pt>
    <dgm:pt modelId="{BB43B55D-67DB-4872-B7F8-826515A55047}">
      <dgm:prSet/>
      <dgm:spPr/>
      <dgm:t>
        <a:bodyPr/>
        <a:lstStyle/>
        <a:p>
          <a:r>
            <a:rPr lang="ru-RU" dirty="0" smtClean="0"/>
            <a:t>Различные виды игр</a:t>
          </a:r>
          <a:endParaRPr lang="ru-RU" dirty="0"/>
        </a:p>
      </dgm:t>
    </dgm:pt>
    <dgm:pt modelId="{8B95C6FF-6094-4E10-92E8-CC47549A0E3C}" type="parTrans" cxnId="{B1CFD963-5ADB-48E1-8D8B-9CB79DB2E9C5}">
      <dgm:prSet/>
      <dgm:spPr/>
      <dgm:t>
        <a:bodyPr/>
        <a:lstStyle/>
        <a:p>
          <a:endParaRPr lang="ru-RU"/>
        </a:p>
      </dgm:t>
    </dgm:pt>
    <dgm:pt modelId="{974A81C5-6184-45A7-9E3E-3FB8995A3577}" type="sibTrans" cxnId="{B1CFD963-5ADB-48E1-8D8B-9CB79DB2E9C5}">
      <dgm:prSet/>
      <dgm:spPr/>
      <dgm:t>
        <a:bodyPr/>
        <a:lstStyle/>
        <a:p>
          <a:endParaRPr lang="ru-RU"/>
        </a:p>
      </dgm:t>
    </dgm:pt>
    <dgm:pt modelId="{76531DCB-F1C0-4699-822E-CE04DA9053A8}">
      <dgm:prSet/>
      <dgm:spPr/>
      <dgm:t>
        <a:bodyPr/>
        <a:lstStyle/>
        <a:p>
          <a:r>
            <a:rPr lang="ru-RU" dirty="0" smtClean="0"/>
            <a:t>Различные виды ИЗО деятельности</a:t>
          </a:r>
          <a:endParaRPr lang="ru-RU" dirty="0"/>
        </a:p>
      </dgm:t>
    </dgm:pt>
    <dgm:pt modelId="{46B6310B-6FBF-4548-B090-678849A12C6D}" type="parTrans" cxnId="{69DF4E13-FFFE-4A02-9A32-5A7D23E8C5EF}">
      <dgm:prSet/>
      <dgm:spPr/>
      <dgm:t>
        <a:bodyPr/>
        <a:lstStyle/>
        <a:p>
          <a:endParaRPr lang="ru-RU"/>
        </a:p>
      </dgm:t>
    </dgm:pt>
    <dgm:pt modelId="{95B6F458-76AD-4F4B-B6E7-144F5427A98D}" type="sibTrans" cxnId="{69DF4E13-FFFE-4A02-9A32-5A7D23E8C5EF}">
      <dgm:prSet/>
      <dgm:spPr/>
      <dgm:t>
        <a:bodyPr/>
        <a:lstStyle/>
        <a:p>
          <a:endParaRPr lang="ru-RU"/>
        </a:p>
      </dgm:t>
    </dgm:pt>
    <dgm:pt modelId="{5BF36809-CE6E-4B89-B17A-F52BDCF03C29}" type="pres">
      <dgm:prSet presAssocID="{8C00BF94-E7B1-4FFC-B95F-A05B15F7D59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4FA2F5-0CA7-40B0-B659-5C059A6BC1C6}" type="pres">
      <dgm:prSet presAssocID="{B237D089-D678-4F48-BD6B-C8A6A05397A0}" presName="centerShape" presStyleLbl="node0" presStyleIdx="0" presStyleCnt="1"/>
      <dgm:spPr/>
      <dgm:t>
        <a:bodyPr/>
        <a:lstStyle/>
        <a:p>
          <a:endParaRPr lang="ru-RU"/>
        </a:p>
      </dgm:t>
    </dgm:pt>
    <dgm:pt modelId="{05C8D039-B408-424A-BD73-1909ADD3E226}" type="pres">
      <dgm:prSet presAssocID="{D2D42777-6C61-4F98-80E9-A4626D83B546}" presName="parTrans" presStyleLbl="sibTrans2D1" presStyleIdx="0" presStyleCnt="8"/>
      <dgm:spPr/>
      <dgm:t>
        <a:bodyPr/>
        <a:lstStyle/>
        <a:p>
          <a:endParaRPr lang="ru-RU"/>
        </a:p>
      </dgm:t>
    </dgm:pt>
    <dgm:pt modelId="{845B7243-10E2-4D32-8602-F649DFE3627E}" type="pres">
      <dgm:prSet presAssocID="{D2D42777-6C61-4F98-80E9-A4626D83B546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2731B8ED-7F52-4703-812C-FF4B82A7E7A9}" type="pres">
      <dgm:prSet presAssocID="{30F8C831-FEE6-4DAC-85EA-5347B4BACC6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16297-4405-49CA-B074-9BE962C4ACA9}" type="pres">
      <dgm:prSet presAssocID="{46B6310B-6FBF-4548-B090-678849A12C6D}" presName="parTrans" presStyleLbl="sibTrans2D1" presStyleIdx="1" presStyleCnt="8"/>
      <dgm:spPr/>
      <dgm:t>
        <a:bodyPr/>
        <a:lstStyle/>
        <a:p>
          <a:endParaRPr lang="ru-RU"/>
        </a:p>
      </dgm:t>
    </dgm:pt>
    <dgm:pt modelId="{24652B2D-60D7-4B63-8AEB-BCB4FD1BA9FC}" type="pres">
      <dgm:prSet presAssocID="{46B6310B-6FBF-4548-B090-678849A12C6D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F025E747-862C-416F-97F8-6D6116AF4261}" type="pres">
      <dgm:prSet presAssocID="{76531DCB-F1C0-4699-822E-CE04DA9053A8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ED894E-D6E7-4C15-AD54-5DBD16D8528A}" type="pres">
      <dgm:prSet presAssocID="{8B95C6FF-6094-4E10-92E8-CC47549A0E3C}" presName="parTrans" presStyleLbl="sibTrans2D1" presStyleIdx="2" presStyleCnt="8"/>
      <dgm:spPr/>
      <dgm:t>
        <a:bodyPr/>
        <a:lstStyle/>
        <a:p>
          <a:endParaRPr lang="ru-RU"/>
        </a:p>
      </dgm:t>
    </dgm:pt>
    <dgm:pt modelId="{0509DAD7-95F6-427E-9B86-45B9FAED6662}" type="pres">
      <dgm:prSet presAssocID="{8B95C6FF-6094-4E10-92E8-CC47549A0E3C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99EBD651-1F96-475D-91BD-65F3660CEC65}" type="pres">
      <dgm:prSet presAssocID="{BB43B55D-67DB-4872-B7F8-826515A5504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260ED-62AA-41DD-B56A-17454E229EF1}" type="pres">
      <dgm:prSet presAssocID="{F7CB9746-FA5A-40B2-82DC-34EFDE22F789}" presName="parTrans" presStyleLbl="sibTrans2D1" presStyleIdx="3" presStyleCnt="8"/>
      <dgm:spPr/>
      <dgm:t>
        <a:bodyPr/>
        <a:lstStyle/>
        <a:p>
          <a:endParaRPr lang="ru-RU"/>
        </a:p>
      </dgm:t>
    </dgm:pt>
    <dgm:pt modelId="{BDDA33B0-091A-4CE1-B277-DC193324F181}" type="pres">
      <dgm:prSet presAssocID="{F7CB9746-FA5A-40B2-82DC-34EFDE22F789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4A95093A-FCED-485A-999B-60DE5E15DBA1}" type="pres">
      <dgm:prSet presAssocID="{D8F07E4F-AB87-4973-A79D-B9AAC7392C90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5DE9F-5AC5-459A-8B01-2F4FDF663E32}" type="pres">
      <dgm:prSet presAssocID="{AD3851BA-A937-4FFB-9414-48F710A43AF8}" presName="parTrans" presStyleLbl="sibTrans2D1" presStyleIdx="4" presStyleCnt="8"/>
      <dgm:spPr/>
      <dgm:t>
        <a:bodyPr/>
        <a:lstStyle/>
        <a:p>
          <a:endParaRPr lang="ru-RU"/>
        </a:p>
      </dgm:t>
    </dgm:pt>
    <dgm:pt modelId="{F2E9F006-42FC-43E5-8E2A-1D2AEFC56D70}" type="pres">
      <dgm:prSet presAssocID="{AD3851BA-A937-4FFB-9414-48F710A43AF8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544DE39C-86E0-4BF7-8625-42C1771CABAA}" type="pres">
      <dgm:prSet presAssocID="{3F30AA78-E92E-4EC6-9C8B-2684BD983AC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1F89A-0EAA-4068-AD30-045EE934E468}" type="pres">
      <dgm:prSet presAssocID="{D61EEAEE-840E-44C3-866D-12609CD71C0B}" presName="parTrans" presStyleLbl="sibTrans2D1" presStyleIdx="5" presStyleCnt="8"/>
      <dgm:spPr/>
      <dgm:t>
        <a:bodyPr/>
        <a:lstStyle/>
        <a:p>
          <a:endParaRPr lang="ru-RU"/>
        </a:p>
      </dgm:t>
    </dgm:pt>
    <dgm:pt modelId="{48BC5E34-0C63-44AF-BD72-B1AEDFB0E178}" type="pres">
      <dgm:prSet presAssocID="{D61EEAEE-840E-44C3-866D-12609CD71C0B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E825E076-5ADD-4FC6-960E-43C31F9CFDC3}" type="pres">
      <dgm:prSet presAssocID="{1557A706-97B9-42C3-B0DC-B19521BF71E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3B966-8C22-4976-97AF-5743810728E6}" type="pres">
      <dgm:prSet presAssocID="{BDA4AE61-8C00-4913-91C2-7018C4F37BDF}" presName="parTrans" presStyleLbl="sibTrans2D1" presStyleIdx="6" presStyleCnt="8"/>
      <dgm:spPr/>
      <dgm:t>
        <a:bodyPr/>
        <a:lstStyle/>
        <a:p>
          <a:endParaRPr lang="ru-RU"/>
        </a:p>
      </dgm:t>
    </dgm:pt>
    <dgm:pt modelId="{911FCB4A-443E-40CD-A2EB-9F283F8128DB}" type="pres">
      <dgm:prSet presAssocID="{BDA4AE61-8C00-4913-91C2-7018C4F37BDF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0872736B-F163-4B46-ACBF-B13CB0B8703B}" type="pres">
      <dgm:prSet presAssocID="{4109226B-8131-4289-85E3-74996DC044C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FC57C-61B5-41D6-95C4-809DB4BABC08}" type="pres">
      <dgm:prSet presAssocID="{191563E3-9459-4757-9139-6B6F88344180}" presName="parTrans" presStyleLbl="sibTrans2D1" presStyleIdx="7" presStyleCnt="8"/>
      <dgm:spPr/>
      <dgm:t>
        <a:bodyPr/>
        <a:lstStyle/>
        <a:p>
          <a:endParaRPr lang="ru-RU"/>
        </a:p>
      </dgm:t>
    </dgm:pt>
    <dgm:pt modelId="{A9174279-AEA7-4346-9DCC-C3374956FAB3}" type="pres">
      <dgm:prSet presAssocID="{191563E3-9459-4757-9139-6B6F88344180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C79DE6AE-50BF-4F28-8BB8-2F51FFBDC42B}" type="pres">
      <dgm:prSet presAssocID="{38B3284C-ECDD-430F-9E62-05A8209F2192}" presName="node" presStyleLbl="node1" presStyleIdx="7" presStyleCnt="8" custRadScaleRad="101317" custRadScaleInc="3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878F48-7311-4862-A11A-65987B05BC96}" type="presOf" srcId="{AD3851BA-A937-4FFB-9414-48F710A43AF8}" destId="{CBC5DE9F-5AC5-459A-8B01-2F4FDF663E32}" srcOrd="0" destOrd="0" presId="urn:microsoft.com/office/officeart/2005/8/layout/radial5"/>
    <dgm:cxn modelId="{4E40523B-058E-4207-A401-EEA3996D5359}" type="presOf" srcId="{B237D089-D678-4F48-BD6B-C8A6A05397A0}" destId="{8D4FA2F5-0CA7-40B0-B659-5C059A6BC1C6}" srcOrd="0" destOrd="0" presId="urn:microsoft.com/office/officeart/2005/8/layout/radial5"/>
    <dgm:cxn modelId="{9D15BB50-75A5-4B3C-9C04-83531A6F8715}" srcId="{B237D089-D678-4F48-BD6B-C8A6A05397A0}" destId="{30F8C831-FEE6-4DAC-85EA-5347B4BACC61}" srcOrd="0" destOrd="0" parTransId="{D2D42777-6C61-4F98-80E9-A4626D83B546}" sibTransId="{F72B850E-3106-4E81-8550-E32D88EEAF57}"/>
    <dgm:cxn modelId="{7E99046D-BFD3-48B0-BA39-DAAECEC811D9}" type="presOf" srcId="{D61EEAEE-840E-44C3-866D-12609CD71C0B}" destId="{4041F89A-0EAA-4068-AD30-045EE934E468}" srcOrd="0" destOrd="0" presId="urn:microsoft.com/office/officeart/2005/8/layout/radial5"/>
    <dgm:cxn modelId="{4859E90F-8995-4090-B649-12B4A9527C7E}" type="presOf" srcId="{4109226B-8131-4289-85E3-74996DC044C2}" destId="{0872736B-F163-4B46-ACBF-B13CB0B8703B}" srcOrd="0" destOrd="0" presId="urn:microsoft.com/office/officeart/2005/8/layout/radial5"/>
    <dgm:cxn modelId="{F903BA43-ADB7-4F2C-8AD2-EEE4BDDB153E}" type="presOf" srcId="{46B6310B-6FBF-4548-B090-678849A12C6D}" destId="{24652B2D-60D7-4B63-8AEB-BCB4FD1BA9FC}" srcOrd="1" destOrd="0" presId="urn:microsoft.com/office/officeart/2005/8/layout/radial5"/>
    <dgm:cxn modelId="{9F426CDD-64C5-48AC-B870-9D94B5BFB916}" type="presOf" srcId="{1557A706-97B9-42C3-B0DC-B19521BF71E8}" destId="{E825E076-5ADD-4FC6-960E-43C31F9CFDC3}" srcOrd="0" destOrd="0" presId="urn:microsoft.com/office/officeart/2005/8/layout/radial5"/>
    <dgm:cxn modelId="{BFB4673E-E364-4CAB-93AB-375AEAED8E52}" srcId="{B237D089-D678-4F48-BD6B-C8A6A05397A0}" destId="{3F30AA78-E92E-4EC6-9C8B-2684BD983AC6}" srcOrd="4" destOrd="0" parTransId="{AD3851BA-A937-4FFB-9414-48F710A43AF8}" sibTransId="{A59D25C3-C017-44D4-8A74-052BFB00D85A}"/>
    <dgm:cxn modelId="{9298DE0E-6F2F-46BC-8F3E-BBD46D3FCD2F}" type="presOf" srcId="{D2D42777-6C61-4F98-80E9-A4626D83B546}" destId="{05C8D039-B408-424A-BD73-1909ADD3E226}" srcOrd="0" destOrd="0" presId="urn:microsoft.com/office/officeart/2005/8/layout/radial5"/>
    <dgm:cxn modelId="{EE76D640-3DC2-4897-A94E-E24A61C9DC96}" type="presOf" srcId="{191563E3-9459-4757-9139-6B6F88344180}" destId="{64BFC57C-61B5-41D6-95C4-809DB4BABC08}" srcOrd="0" destOrd="0" presId="urn:microsoft.com/office/officeart/2005/8/layout/radial5"/>
    <dgm:cxn modelId="{A8AB60CE-B1B1-42ED-92EB-465B0709B846}" type="presOf" srcId="{BB43B55D-67DB-4872-B7F8-826515A55047}" destId="{99EBD651-1F96-475D-91BD-65F3660CEC65}" srcOrd="0" destOrd="0" presId="urn:microsoft.com/office/officeart/2005/8/layout/radial5"/>
    <dgm:cxn modelId="{D7B80F01-DCF1-4514-94A0-3EBC0E06088F}" type="presOf" srcId="{F7CB9746-FA5A-40B2-82DC-34EFDE22F789}" destId="{52C260ED-62AA-41DD-B56A-17454E229EF1}" srcOrd="0" destOrd="0" presId="urn:microsoft.com/office/officeart/2005/8/layout/radial5"/>
    <dgm:cxn modelId="{85898ED8-20D2-435A-BFAF-0EDE5C348958}" type="presOf" srcId="{D61EEAEE-840E-44C3-866D-12609CD71C0B}" destId="{48BC5E34-0C63-44AF-BD72-B1AEDFB0E178}" srcOrd="1" destOrd="0" presId="urn:microsoft.com/office/officeart/2005/8/layout/radial5"/>
    <dgm:cxn modelId="{8FC529D0-FBC8-42E9-A7C4-18569F74CD00}" type="presOf" srcId="{8B95C6FF-6094-4E10-92E8-CC47549A0E3C}" destId="{D5ED894E-D6E7-4C15-AD54-5DBD16D8528A}" srcOrd="0" destOrd="0" presId="urn:microsoft.com/office/officeart/2005/8/layout/radial5"/>
    <dgm:cxn modelId="{889CDEB0-5FCE-4EDA-BDE1-03A1A376A74C}" type="presOf" srcId="{D2D42777-6C61-4F98-80E9-A4626D83B546}" destId="{845B7243-10E2-4D32-8602-F649DFE3627E}" srcOrd="1" destOrd="0" presId="urn:microsoft.com/office/officeart/2005/8/layout/radial5"/>
    <dgm:cxn modelId="{DAA6DB8D-4AFB-4415-AC9A-FE1E982CBBB4}" type="presOf" srcId="{76531DCB-F1C0-4699-822E-CE04DA9053A8}" destId="{F025E747-862C-416F-97F8-6D6116AF4261}" srcOrd="0" destOrd="0" presId="urn:microsoft.com/office/officeart/2005/8/layout/radial5"/>
    <dgm:cxn modelId="{7890DF4F-9F44-4F58-9A05-0CEF62249B9F}" type="presOf" srcId="{F7CB9746-FA5A-40B2-82DC-34EFDE22F789}" destId="{BDDA33B0-091A-4CE1-B277-DC193324F181}" srcOrd="1" destOrd="0" presId="urn:microsoft.com/office/officeart/2005/8/layout/radial5"/>
    <dgm:cxn modelId="{E8338FF2-1011-4F56-A07F-DF687029D36A}" type="presOf" srcId="{8B95C6FF-6094-4E10-92E8-CC47549A0E3C}" destId="{0509DAD7-95F6-427E-9B86-45B9FAED6662}" srcOrd="1" destOrd="0" presId="urn:microsoft.com/office/officeart/2005/8/layout/radial5"/>
    <dgm:cxn modelId="{065B45A1-3F3B-4B39-B678-451E14338AEF}" type="presOf" srcId="{3F30AA78-E92E-4EC6-9C8B-2684BD983AC6}" destId="{544DE39C-86E0-4BF7-8625-42C1771CABAA}" srcOrd="0" destOrd="0" presId="urn:microsoft.com/office/officeart/2005/8/layout/radial5"/>
    <dgm:cxn modelId="{A3AE1696-2393-41FA-8ED5-64F846A21C44}" type="presOf" srcId="{8C00BF94-E7B1-4FFC-B95F-A05B15F7D596}" destId="{5BF36809-CE6E-4B89-B17A-F52BDCF03C29}" srcOrd="0" destOrd="0" presId="urn:microsoft.com/office/officeart/2005/8/layout/radial5"/>
    <dgm:cxn modelId="{69DF4E13-FFFE-4A02-9A32-5A7D23E8C5EF}" srcId="{B237D089-D678-4F48-BD6B-C8A6A05397A0}" destId="{76531DCB-F1C0-4699-822E-CE04DA9053A8}" srcOrd="1" destOrd="0" parTransId="{46B6310B-6FBF-4548-B090-678849A12C6D}" sibTransId="{95B6F458-76AD-4F4B-B6E7-144F5427A98D}"/>
    <dgm:cxn modelId="{53F625F5-7C14-4A71-8241-830C9B09A48F}" type="presOf" srcId="{BDA4AE61-8C00-4913-91C2-7018C4F37BDF}" destId="{911FCB4A-443E-40CD-A2EB-9F283F8128DB}" srcOrd="1" destOrd="0" presId="urn:microsoft.com/office/officeart/2005/8/layout/radial5"/>
    <dgm:cxn modelId="{C8DE2EBA-63FE-4EAB-B489-20E464745295}" srcId="{B237D089-D678-4F48-BD6B-C8A6A05397A0}" destId="{4109226B-8131-4289-85E3-74996DC044C2}" srcOrd="6" destOrd="0" parTransId="{BDA4AE61-8C00-4913-91C2-7018C4F37BDF}" sibTransId="{1F940306-1CF1-4853-BF91-EA4C75CCA8D6}"/>
    <dgm:cxn modelId="{F1301E32-C0AA-4292-8282-2A2B76B4BBB4}" type="presOf" srcId="{D8F07E4F-AB87-4973-A79D-B9AAC7392C90}" destId="{4A95093A-FCED-485A-999B-60DE5E15DBA1}" srcOrd="0" destOrd="0" presId="urn:microsoft.com/office/officeart/2005/8/layout/radial5"/>
    <dgm:cxn modelId="{20EEBC70-EC76-4870-8264-90444F9B2784}" srcId="{B237D089-D678-4F48-BD6B-C8A6A05397A0}" destId="{38B3284C-ECDD-430F-9E62-05A8209F2192}" srcOrd="7" destOrd="0" parTransId="{191563E3-9459-4757-9139-6B6F88344180}" sibTransId="{46A2E0FF-F97C-4A3B-9D05-40E1F3E12AC0}"/>
    <dgm:cxn modelId="{1C15D793-C1C2-4EF9-90DC-C400A1F7D0C3}" type="presOf" srcId="{BDA4AE61-8C00-4913-91C2-7018C4F37BDF}" destId="{DAB3B966-8C22-4976-97AF-5743810728E6}" srcOrd="0" destOrd="0" presId="urn:microsoft.com/office/officeart/2005/8/layout/radial5"/>
    <dgm:cxn modelId="{F95EC2CE-79BE-4EAA-AC42-C2376ADF8EA4}" srcId="{B237D089-D678-4F48-BD6B-C8A6A05397A0}" destId="{1557A706-97B9-42C3-B0DC-B19521BF71E8}" srcOrd="5" destOrd="0" parTransId="{D61EEAEE-840E-44C3-866D-12609CD71C0B}" sibTransId="{54D99D5A-BED6-4EB8-832F-5437C3843CF1}"/>
    <dgm:cxn modelId="{1E68BA06-29B7-44B5-B455-B4B310F19593}" type="presOf" srcId="{30F8C831-FEE6-4DAC-85EA-5347B4BACC61}" destId="{2731B8ED-7F52-4703-812C-FF4B82A7E7A9}" srcOrd="0" destOrd="0" presId="urn:microsoft.com/office/officeart/2005/8/layout/radial5"/>
    <dgm:cxn modelId="{D59857EE-212B-4849-BB7C-40F89CC8F979}" srcId="{B237D089-D678-4F48-BD6B-C8A6A05397A0}" destId="{D8F07E4F-AB87-4973-A79D-B9AAC7392C90}" srcOrd="3" destOrd="0" parTransId="{F7CB9746-FA5A-40B2-82DC-34EFDE22F789}" sibTransId="{10B8DBF1-1714-46F6-8014-D64D391C7828}"/>
    <dgm:cxn modelId="{E85FE93C-349F-43EE-AD70-30EBB65F7BB7}" type="presOf" srcId="{46B6310B-6FBF-4548-B090-678849A12C6D}" destId="{0E316297-4405-49CA-B074-9BE962C4ACA9}" srcOrd="0" destOrd="0" presId="urn:microsoft.com/office/officeart/2005/8/layout/radial5"/>
    <dgm:cxn modelId="{19B105B1-83D5-4A01-96C9-0C8E21509E44}" type="presOf" srcId="{38B3284C-ECDD-430F-9E62-05A8209F2192}" destId="{C79DE6AE-50BF-4F28-8BB8-2F51FFBDC42B}" srcOrd="0" destOrd="0" presId="urn:microsoft.com/office/officeart/2005/8/layout/radial5"/>
    <dgm:cxn modelId="{2D41D6B7-6DDD-41CE-B7B6-27B981B9FEA2}" type="presOf" srcId="{191563E3-9459-4757-9139-6B6F88344180}" destId="{A9174279-AEA7-4346-9DCC-C3374956FAB3}" srcOrd="1" destOrd="0" presId="urn:microsoft.com/office/officeart/2005/8/layout/radial5"/>
    <dgm:cxn modelId="{22A70354-B5C6-4650-B296-1CE492EC0289}" srcId="{8C00BF94-E7B1-4FFC-B95F-A05B15F7D596}" destId="{B237D089-D678-4F48-BD6B-C8A6A05397A0}" srcOrd="0" destOrd="0" parTransId="{6077D06A-454E-4FE0-8412-C01EA5A5ED9A}" sibTransId="{397EE905-345B-401E-A6D3-BBDABEDB9EA0}"/>
    <dgm:cxn modelId="{D571A61E-6352-4CC8-A423-1FA30973B2B0}" type="presOf" srcId="{AD3851BA-A937-4FFB-9414-48F710A43AF8}" destId="{F2E9F006-42FC-43E5-8E2A-1D2AEFC56D70}" srcOrd="1" destOrd="0" presId="urn:microsoft.com/office/officeart/2005/8/layout/radial5"/>
    <dgm:cxn modelId="{B1CFD963-5ADB-48E1-8D8B-9CB79DB2E9C5}" srcId="{B237D089-D678-4F48-BD6B-C8A6A05397A0}" destId="{BB43B55D-67DB-4872-B7F8-826515A55047}" srcOrd="2" destOrd="0" parTransId="{8B95C6FF-6094-4E10-92E8-CC47549A0E3C}" sibTransId="{974A81C5-6184-45A7-9E3E-3FB8995A3577}"/>
    <dgm:cxn modelId="{8ECC1835-102C-47EF-A32A-67F8DB02B6B7}" type="presParOf" srcId="{5BF36809-CE6E-4B89-B17A-F52BDCF03C29}" destId="{8D4FA2F5-0CA7-40B0-B659-5C059A6BC1C6}" srcOrd="0" destOrd="0" presId="urn:microsoft.com/office/officeart/2005/8/layout/radial5"/>
    <dgm:cxn modelId="{90FBD89D-4290-45F7-96DB-61CF40A98C38}" type="presParOf" srcId="{5BF36809-CE6E-4B89-B17A-F52BDCF03C29}" destId="{05C8D039-B408-424A-BD73-1909ADD3E226}" srcOrd="1" destOrd="0" presId="urn:microsoft.com/office/officeart/2005/8/layout/radial5"/>
    <dgm:cxn modelId="{1FDABCC4-51FE-47E0-ADF5-ADDA5C1CEC25}" type="presParOf" srcId="{05C8D039-B408-424A-BD73-1909ADD3E226}" destId="{845B7243-10E2-4D32-8602-F649DFE3627E}" srcOrd="0" destOrd="0" presId="urn:microsoft.com/office/officeart/2005/8/layout/radial5"/>
    <dgm:cxn modelId="{B4940C20-72DB-4618-B7C0-4945850E9DE9}" type="presParOf" srcId="{5BF36809-CE6E-4B89-B17A-F52BDCF03C29}" destId="{2731B8ED-7F52-4703-812C-FF4B82A7E7A9}" srcOrd="2" destOrd="0" presId="urn:microsoft.com/office/officeart/2005/8/layout/radial5"/>
    <dgm:cxn modelId="{A18E7CBF-B602-4161-B23A-2D8D45E7CC27}" type="presParOf" srcId="{5BF36809-CE6E-4B89-B17A-F52BDCF03C29}" destId="{0E316297-4405-49CA-B074-9BE962C4ACA9}" srcOrd="3" destOrd="0" presId="urn:microsoft.com/office/officeart/2005/8/layout/radial5"/>
    <dgm:cxn modelId="{DBD63623-0DA0-46D9-A758-1B4CBE2FB67B}" type="presParOf" srcId="{0E316297-4405-49CA-B074-9BE962C4ACA9}" destId="{24652B2D-60D7-4B63-8AEB-BCB4FD1BA9FC}" srcOrd="0" destOrd="0" presId="urn:microsoft.com/office/officeart/2005/8/layout/radial5"/>
    <dgm:cxn modelId="{840E8BB7-D664-4807-94C7-75A1A8663C35}" type="presParOf" srcId="{5BF36809-CE6E-4B89-B17A-F52BDCF03C29}" destId="{F025E747-862C-416F-97F8-6D6116AF4261}" srcOrd="4" destOrd="0" presId="urn:microsoft.com/office/officeart/2005/8/layout/radial5"/>
    <dgm:cxn modelId="{B210374A-6B59-46A1-97CA-57E9A10EF6FC}" type="presParOf" srcId="{5BF36809-CE6E-4B89-B17A-F52BDCF03C29}" destId="{D5ED894E-D6E7-4C15-AD54-5DBD16D8528A}" srcOrd="5" destOrd="0" presId="urn:microsoft.com/office/officeart/2005/8/layout/radial5"/>
    <dgm:cxn modelId="{6920C81E-2FDC-40E0-9BB5-F3D42403B967}" type="presParOf" srcId="{D5ED894E-D6E7-4C15-AD54-5DBD16D8528A}" destId="{0509DAD7-95F6-427E-9B86-45B9FAED6662}" srcOrd="0" destOrd="0" presId="urn:microsoft.com/office/officeart/2005/8/layout/radial5"/>
    <dgm:cxn modelId="{55328637-5D59-45A2-8DCD-1C2B40836003}" type="presParOf" srcId="{5BF36809-CE6E-4B89-B17A-F52BDCF03C29}" destId="{99EBD651-1F96-475D-91BD-65F3660CEC65}" srcOrd="6" destOrd="0" presId="urn:microsoft.com/office/officeart/2005/8/layout/radial5"/>
    <dgm:cxn modelId="{CD655066-B9AD-4B38-9C41-3A9F6FE5EBE7}" type="presParOf" srcId="{5BF36809-CE6E-4B89-B17A-F52BDCF03C29}" destId="{52C260ED-62AA-41DD-B56A-17454E229EF1}" srcOrd="7" destOrd="0" presId="urn:microsoft.com/office/officeart/2005/8/layout/radial5"/>
    <dgm:cxn modelId="{C871CB35-76B3-4A3D-A7D5-379003AAC8AE}" type="presParOf" srcId="{52C260ED-62AA-41DD-B56A-17454E229EF1}" destId="{BDDA33B0-091A-4CE1-B277-DC193324F181}" srcOrd="0" destOrd="0" presId="urn:microsoft.com/office/officeart/2005/8/layout/radial5"/>
    <dgm:cxn modelId="{FDA3C917-C5AB-42DB-8A3D-0A9F198DA4DE}" type="presParOf" srcId="{5BF36809-CE6E-4B89-B17A-F52BDCF03C29}" destId="{4A95093A-FCED-485A-999B-60DE5E15DBA1}" srcOrd="8" destOrd="0" presId="urn:microsoft.com/office/officeart/2005/8/layout/radial5"/>
    <dgm:cxn modelId="{C0EB2B76-DCC9-46F2-BFB7-57D18634C1E9}" type="presParOf" srcId="{5BF36809-CE6E-4B89-B17A-F52BDCF03C29}" destId="{CBC5DE9F-5AC5-459A-8B01-2F4FDF663E32}" srcOrd="9" destOrd="0" presId="urn:microsoft.com/office/officeart/2005/8/layout/radial5"/>
    <dgm:cxn modelId="{94E996C5-7CD6-4DE1-93E0-219880D7A0C9}" type="presParOf" srcId="{CBC5DE9F-5AC5-459A-8B01-2F4FDF663E32}" destId="{F2E9F006-42FC-43E5-8E2A-1D2AEFC56D70}" srcOrd="0" destOrd="0" presId="urn:microsoft.com/office/officeart/2005/8/layout/radial5"/>
    <dgm:cxn modelId="{673DD671-0354-43F1-A29D-5AC4DF5D7C54}" type="presParOf" srcId="{5BF36809-CE6E-4B89-B17A-F52BDCF03C29}" destId="{544DE39C-86E0-4BF7-8625-42C1771CABAA}" srcOrd="10" destOrd="0" presId="urn:microsoft.com/office/officeart/2005/8/layout/radial5"/>
    <dgm:cxn modelId="{C54F840E-3F2F-4E1C-ABE9-29C2CC0AF9CD}" type="presParOf" srcId="{5BF36809-CE6E-4B89-B17A-F52BDCF03C29}" destId="{4041F89A-0EAA-4068-AD30-045EE934E468}" srcOrd="11" destOrd="0" presId="urn:microsoft.com/office/officeart/2005/8/layout/radial5"/>
    <dgm:cxn modelId="{E328DB14-75B3-43A7-8304-3C4415656316}" type="presParOf" srcId="{4041F89A-0EAA-4068-AD30-045EE934E468}" destId="{48BC5E34-0C63-44AF-BD72-B1AEDFB0E178}" srcOrd="0" destOrd="0" presId="urn:microsoft.com/office/officeart/2005/8/layout/radial5"/>
    <dgm:cxn modelId="{7C07F75B-5AFB-4E3F-8BE9-05513107D1F2}" type="presParOf" srcId="{5BF36809-CE6E-4B89-B17A-F52BDCF03C29}" destId="{E825E076-5ADD-4FC6-960E-43C31F9CFDC3}" srcOrd="12" destOrd="0" presId="urn:microsoft.com/office/officeart/2005/8/layout/radial5"/>
    <dgm:cxn modelId="{07E67DD1-0696-43FE-AA57-E8249EE34726}" type="presParOf" srcId="{5BF36809-CE6E-4B89-B17A-F52BDCF03C29}" destId="{DAB3B966-8C22-4976-97AF-5743810728E6}" srcOrd="13" destOrd="0" presId="urn:microsoft.com/office/officeart/2005/8/layout/radial5"/>
    <dgm:cxn modelId="{D76266E7-DFDB-49AC-BE63-EDD029C00F71}" type="presParOf" srcId="{DAB3B966-8C22-4976-97AF-5743810728E6}" destId="{911FCB4A-443E-40CD-A2EB-9F283F8128DB}" srcOrd="0" destOrd="0" presId="urn:microsoft.com/office/officeart/2005/8/layout/radial5"/>
    <dgm:cxn modelId="{74486548-F82C-46E3-B109-ADFA732A7DC5}" type="presParOf" srcId="{5BF36809-CE6E-4B89-B17A-F52BDCF03C29}" destId="{0872736B-F163-4B46-ACBF-B13CB0B8703B}" srcOrd="14" destOrd="0" presId="urn:microsoft.com/office/officeart/2005/8/layout/radial5"/>
    <dgm:cxn modelId="{384AC72B-3CBA-496C-9FCE-42892EA1758E}" type="presParOf" srcId="{5BF36809-CE6E-4B89-B17A-F52BDCF03C29}" destId="{64BFC57C-61B5-41D6-95C4-809DB4BABC08}" srcOrd="15" destOrd="0" presId="urn:microsoft.com/office/officeart/2005/8/layout/radial5"/>
    <dgm:cxn modelId="{A1A31062-5B2F-4C46-9F18-BAC335DFE90A}" type="presParOf" srcId="{64BFC57C-61B5-41D6-95C4-809DB4BABC08}" destId="{A9174279-AEA7-4346-9DCC-C3374956FAB3}" srcOrd="0" destOrd="0" presId="urn:microsoft.com/office/officeart/2005/8/layout/radial5"/>
    <dgm:cxn modelId="{143E31F3-8CE6-45F1-A764-16BD4B743D3E}" type="presParOf" srcId="{5BF36809-CE6E-4B89-B17A-F52BDCF03C29}" destId="{C79DE6AE-50BF-4F28-8BB8-2F51FFBDC42B}" srcOrd="16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FA2F5-0CA7-40B0-B659-5C059A6BC1C6}">
      <dsp:nvSpPr>
        <dsp:cNvPr id="0" name=""/>
        <dsp:cNvSpPr/>
      </dsp:nvSpPr>
      <dsp:spPr>
        <a:xfrm>
          <a:off x="3252839" y="2064708"/>
          <a:ext cx="961921" cy="9619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Формы работы с детьми по ПДД</a:t>
          </a:r>
          <a:endParaRPr lang="ru-RU" sz="1100" kern="1200" dirty="0"/>
        </a:p>
      </dsp:txBody>
      <dsp:txXfrm>
        <a:off x="3393709" y="2205578"/>
        <a:ext cx="680181" cy="680181"/>
      </dsp:txXfrm>
    </dsp:sp>
    <dsp:sp modelId="{05C8D039-B408-424A-BD73-1909ADD3E226}">
      <dsp:nvSpPr>
        <dsp:cNvPr id="0" name=""/>
        <dsp:cNvSpPr/>
      </dsp:nvSpPr>
      <dsp:spPr>
        <a:xfrm rot="16200000">
          <a:off x="3504918" y="1482285"/>
          <a:ext cx="457762" cy="327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553976" y="1596754"/>
        <a:ext cx="359646" cy="196231"/>
      </dsp:txXfrm>
    </dsp:sp>
    <dsp:sp modelId="{2731B8ED-7F52-4703-812C-FF4B82A7E7A9}">
      <dsp:nvSpPr>
        <dsp:cNvPr id="0" name=""/>
        <dsp:cNvSpPr/>
      </dsp:nvSpPr>
      <dsp:spPr>
        <a:xfrm>
          <a:off x="3137859" y="9123"/>
          <a:ext cx="1191881" cy="11918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Целевые прогулки к светофору, перекрестку и остановке</a:t>
          </a:r>
          <a:endParaRPr lang="ru-RU" sz="900" kern="1200" dirty="0"/>
        </a:p>
      </dsp:txBody>
      <dsp:txXfrm>
        <a:off x="3312406" y="183670"/>
        <a:ext cx="842787" cy="842787"/>
      </dsp:txXfrm>
    </dsp:sp>
    <dsp:sp modelId="{0E316297-4405-49CA-B074-9BE962C4ACA9}">
      <dsp:nvSpPr>
        <dsp:cNvPr id="0" name=""/>
        <dsp:cNvSpPr/>
      </dsp:nvSpPr>
      <dsp:spPr>
        <a:xfrm rot="18900000">
          <a:off x="4141213" y="1745847"/>
          <a:ext cx="457762" cy="327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155582" y="1845947"/>
        <a:ext cx="359646" cy="196231"/>
      </dsp:txXfrm>
    </dsp:sp>
    <dsp:sp modelId="{F025E747-862C-416F-97F8-6D6116AF4261}">
      <dsp:nvSpPr>
        <dsp:cNvPr id="0" name=""/>
        <dsp:cNvSpPr/>
      </dsp:nvSpPr>
      <dsp:spPr>
        <a:xfrm>
          <a:off x="4510074" y="577513"/>
          <a:ext cx="1191881" cy="11918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Различные виды ИЗО деятельности</a:t>
          </a:r>
          <a:endParaRPr lang="ru-RU" sz="900" kern="1200" dirty="0"/>
        </a:p>
      </dsp:txBody>
      <dsp:txXfrm>
        <a:off x="4684621" y="752060"/>
        <a:ext cx="842787" cy="842787"/>
      </dsp:txXfrm>
    </dsp:sp>
    <dsp:sp modelId="{D5ED894E-D6E7-4C15-AD54-5DBD16D8528A}">
      <dsp:nvSpPr>
        <dsp:cNvPr id="0" name=""/>
        <dsp:cNvSpPr/>
      </dsp:nvSpPr>
      <dsp:spPr>
        <a:xfrm>
          <a:off x="4404775" y="2382142"/>
          <a:ext cx="457762" cy="327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404775" y="2447553"/>
        <a:ext cx="359646" cy="196231"/>
      </dsp:txXfrm>
    </dsp:sp>
    <dsp:sp modelId="{99EBD651-1F96-475D-91BD-65F3660CEC65}">
      <dsp:nvSpPr>
        <dsp:cNvPr id="0" name=""/>
        <dsp:cNvSpPr/>
      </dsp:nvSpPr>
      <dsp:spPr>
        <a:xfrm>
          <a:off x="5078464" y="1949728"/>
          <a:ext cx="1191881" cy="11918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Различные виды игр</a:t>
          </a:r>
          <a:endParaRPr lang="ru-RU" sz="900" kern="1200" dirty="0"/>
        </a:p>
      </dsp:txBody>
      <dsp:txXfrm>
        <a:off x="5253011" y="2124275"/>
        <a:ext cx="842787" cy="842787"/>
      </dsp:txXfrm>
    </dsp:sp>
    <dsp:sp modelId="{52C260ED-62AA-41DD-B56A-17454E229EF1}">
      <dsp:nvSpPr>
        <dsp:cNvPr id="0" name=""/>
        <dsp:cNvSpPr/>
      </dsp:nvSpPr>
      <dsp:spPr>
        <a:xfrm rot="2700000">
          <a:off x="4141213" y="3018437"/>
          <a:ext cx="457762" cy="327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155582" y="3049159"/>
        <a:ext cx="359646" cy="196231"/>
      </dsp:txXfrm>
    </dsp:sp>
    <dsp:sp modelId="{4A95093A-FCED-485A-999B-60DE5E15DBA1}">
      <dsp:nvSpPr>
        <dsp:cNvPr id="0" name=""/>
        <dsp:cNvSpPr/>
      </dsp:nvSpPr>
      <dsp:spPr>
        <a:xfrm>
          <a:off x="4510074" y="3321943"/>
          <a:ext cx="1191881" cy="11918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Досуги, праздники , развлечения</a:t>
          </a:r>
          <a:endParaRPr lang="ru-RU" sz="900" kern="1200" dirty="0"/>
        </a:p>
      </dsp:txBody>
      <dsp:txXfrm>
        <a:off x="4684621" y="3496490"/>
        <a:ext cx="842787" cy="842787"/>
      </dsp:txXfrm>
    </dsp:sp>
    <dsp:sp modelId="{CBC5DE9F-5AC5-459A-8B01-2F4FDF663E32}">
      <dsp:nvSpPr>
        <dsp:cNvPr id="0" name=""/>
        <dsp:cNvSpPr/>
      </dsp:nvSpPr>
      <dsp:spPr>
        <a:xfrm rot="5400000">
          <a:off x="3504918" y="3281999"/>
          <a:ext cx="457762" cy="327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553976" y="3298352"/>
        <a:ext cx="359646" cy="196231"/>
      </dsp:txXfrm>
    </dsp:sp>
    <dsp:sp modelId="{544DE39C-86E0-4BF7-8625-42C1771CABAA}">
      <dsp:nvSpPr>
        <dsp:cNvPr id="0" name=""/>
        <dsp:cNvSpPr/>
      </dsp:nvSpPr>
      <dsp:spPr>
        <a:xfrm>
          <a:off x="3137859" y="3890333"/>
          <a:ext cx="1191881" cy="11918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Рассказы воспитателя, чтение </a:t>
          </a:r>
          <a:r>
            <a:rPr lang="ru-RU" sz="900" kern="1200" dirty="0" err="1" smtClean="0"/>
            <a:t>худ.литературы</a:t>
          </a:r>
          <a:endParaRPr lang="ru-RU" sz="900" kern="1200" dirty="0"/>
        </a:p>
      </dsp:txBody>
      <dsp:txXfrm>
        <a:off x="3312406" y="4064880"/>
        <a:ext cx="842787" cy="842787"/>
      </dsp:txXfrm>
    </dsp:sp>
    <dsp:sp modelId="{4041F89A-0EAA-4068-AD30-045EE934E468}">
      <dsp:nvSpPr>
        <dsp:cNvPr id="0" name=""/>
        <dsp:cNvSpPr/>
      </dsp:nvSpPr>
      <dsp:spPr>
        <a:xfrm rot="8100000">
          <a:off x="2868623" y="3018437"/>
          <a:ext cx="457762" cy="327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2952370" y="3049159"/>
        <a:ext cx="359646" cy="196231"/>
      </dsp:txXfrm>
    </dsp:sp>
    <dsp:sp modelId="{E825E076-5ADD-4FC6-960E-43C31F9CFDC3}">
      <dsp:nvSpPr>
        <dsp:cNvPr id="0" name=""/>
        <dsp:cNvSpPr/>
      </dsp:nvSpPr>
      <dsp:spPr>
        <a:xfrm>
          <a:off x="1765644" y="3321943"/>
          <a:ext cx="1191881" cy="11918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Рассматривание дидактических картинок и иллюстраций</a:t>
          </a:r>
          <a:endParaRPr lang="ru-RU" sz="900" kern="1200" dirty="0"/>
        </a:p>
      </dsp:txBody>
      <dsp:txXfrm>
        <a:off x="1940191" y="3496490"/>
        <a:ext cx="842787" cy="842787"/>
      </dsp:txXfrm>
    </dsp:sp>
    <dsp:sp modelId="{DAB3B966-8C22-4976-97AF-5743810728E6}">
      <dsp:nvSpPr>
        <dsp:cNvPr id="0" name=""/>
        <dsp:cNvSpPr/>
      </dsp:nvSpPr>
      <dsp:spPr>
        <a:xfrm rot="10800000">
          <a:off x="2605061" y="2382142"/>
          <a:ext cx="457762" cy="327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2703177" y="2447553"/>
        <a:ext cx="359646" cy="196231"/>
      </dsp:txXfrm>
    </dsp:sp>
    <dsp:sp modelId="{0872736B-F163-4B46-ACBF-B13CB0B8703B}">
      <dsp:nvSpPr>
        <dsp:cNvPr id="0" name=""/>
        <dsp:cNvSpPr/>
      </dsp:nvSpPr>
      <dsp:spPr>
        <a:xfrm>
          <a:off x="1197254" y="1949728"/>
          <a:ext cx="1191881" cy="11918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Беседы и разговоры по ПДД</a:t>
          </a:r>
          <a:endParaRPr lang="ru-RU" sz="900" kern="1200" dirty="0"/>
        </a:p>
      </dsp:txBody>
      <dsp:txXfrm>
        <a:off x="1371801" y="2124275"/>
        <a:ext cx="842787" cy="842787"/>
      </dsp:txXfrm>
    </dsp:sp>
    <dsp:sp modelId="{64BFC57C-61B5-41D6-95C4-809DB4BABC08}">
      <dsp:nvSpPr>
        <dsp:cNvPr id="0" name=""/>
        <dsp:cNvSpPr/>
      </dsp:nvSpPr>
      <dsp:spPr>
        <a:xfrm rot="13553109">
          <a:off x="2863127" y="1727194"/>
          <a:ext cx="471308" cy="327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2946334" y="1827826"/>
        <a:ext cx="373192" cy="196231"/>
      </dsp:txXfrm>
    </dsp:sp>
    <dsp:sp modelId="{C79DE6AE-50BF-4F28-8BB8-2F51FFBDC42B}">
      <dsp:nvSpPr>
        <dsp:cNvPr id="0" name=""/>
        <dsp:cNvSpPr/>
      </dsp:nvSpPr>
      <dsp:spPr>
        <a:xfrm>
          <a:off x="1769215" y="538130"/>
          <a:ext cx="1191881" cy="11918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Наблюдения за транспортом и пешеходами</a:t>
          </a:r>
          <a:endParaRPr lang="ru-RU" sz="900" kern="1200" dirty="0"/>
        </a:p>
      </dsp:txBody>
      <dsp:txXfrm>
        <a:off x="1943762" y="712677"/>
        <a:ext cx="842787" cy="842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/>
            </a:lvl1pPr>
          </a:lstStyle>
          <a:p>
            <a:fld id="{45A99E65-0BBC-4BC9-8AFA-B0B87D41F37A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4" tIns="47407" rIns="94814" bIns="4740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182" y="4612601"/>
            <a:ext cx="5505450" cy="4369832"/>
          </a:xfrm>
          <a:prstGeom prst="rect">
            <a:avLst/>
          </a:prstGeom>
        </p:spPr>
        <p:txBody>
          <a:bodyPr vert="horz" lIns="94814" tIns="47407" rIns="94814" bIns="4740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8102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/>
            </a:lvl1pPr>
          </a:lstStyle>
          <a:p>
            <a:fld id="{117EBA83-9CED-490F-AC6A-1DFFD75CA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1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EBA83-9CED-490F-AC6A-1DFFD75CA5D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170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A1DC-45D1-4100-BEE3-5AC4CDF9E063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604-55F4-48A8-B48F-EF0EC2749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30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A1DC-45D1-4100-BEE3-5AC4CDF9E063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604-55F4-48A8-B48F-EF0EC2749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98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A1DC-45D1-4100-BEE3-5AC4CDF9E063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604-55F4-48A8-B48F-EF0EC2749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22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A1DC-45D1-4100-BEE3-5AC4CDF9E063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604-55F4-48A8-B48F-EF0EC2749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22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A1DC-45D1-4100-BEE3-5AC4CDF9E063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604-55F4-48A8-B48F-EF0EC2749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2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A1DC-45D1-4100-BEE3-5AC4CDF9E063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604-55F4-48A8-B48F-EF0EC2749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148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A1DC-45D1-4100-BEE3-5AC4CDF9E063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604-55F4-48A8-B48F-EF0EC2749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509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A1DC-45D1-4100-BEE3-5AC4CDF9E063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604-55F4-48A8-B48F-EF0EC2749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27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A1DC-45D1-4100-BEE3-5AC4CDF9E063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604-55F4-48A8-B48F-EF0EC2749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99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A1DC-45D1-4100-BEE3-5AC4CDF9E063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604-55F4-48A8-B48F-EF0EC2749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382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EA1DC-45D1-4100-BEE3-5AC4CDF9E063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604-55F4-48A8-B48F-EF0EC2749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58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chemeClr val="accent6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EA1DC-45D1-4100-BEE3-5AC4CDF9E063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B604-55F4-48A8-B48F-EF0EC2749F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97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2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2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«Солнышко»</a:t>
            </a:r>
            <a:b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 детского</a:t>
            </a:r>
            <a:r>
              <a:rPr lang="ru-RU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сада «Колокольчик»    </a:t>
            </a:r>
            <a:r>
              <a:rPr lang="ru-RU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Кирсановского</a:t>
            </a:r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r>
              <a:rPr lang="ru-RU" b="1" dirty="0" smtClean="0">
                <a:solidFill>
                  <a:schemeClr val="bg2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2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b="1" dirty="0">
              <a:solidFill>
                <a:schemeClr val="bg2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6" name="Picture 2" descr="D:\МОИ ФОТО И ВИДЕО\2012-06-18 сссмс\сссмс 0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2276872"/>
            <a:ext cx="603461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70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7467600" cy="7858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2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cap="none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 СОТРУДНИКОВ ФИЛИАЛА «СОЛНЫШКО»: </a:t>
            </a:r>
            <a:r>
              <a:rPr lang="ru-RU" sz="2700" cap="none" dirty="0" smtClean="0"/>
              <a:t/>
            </a:r>
            <a:br>
              <a:rPr lang="ru-RU" sz="2700" cap="none" dirty="0" smtClean="0"/>
            </a:br>
            <a:endParaRPr lang="ru-RU" sz="2700" cap="none" dirty="0" smtClean="0"/>
          </a:p>
        </p:txBody>
      </p:sp>
      <p:sp>
        <p:nvSpPr>
          <p:cNvPr id="14339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219256" cy="561662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филиалом: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функциональных обязанностей между членами коллектива.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инструктажей.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финансовых вопросов (приобретение оборудования, литературы, картин, игрушек и т.п.).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места системы обучения дошкольников правилам дорожного движения в общем образовательном пространстве детского сада, его связи с другими направлениями.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разработке проектов и перспективных планов по обучению детей ПДД и организации предметно-развивающей среды. 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</a:p>
          <a:p>
            <a:pPr eaLnBrk="1" hangingPunct="1">
              <a:lnSpc>
                <a:spcPct val="80000"/>
              </a:lnSpc>
            </a:pP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Уголки безопасности в группе.</a:t>
            </a:r>
          </a:p>
          <a:p>
            <a:pPr eaLnBrk="1" hangingPunct="1">
              <a:lnSpc>
                <a:spcPct val="80000"/>
              </a:lnSpc>
            </a:pP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Информационные стенды для родителей.</a:t>
            </a:r>
          </a:p>
          <a:p>
            <a:pPr eaLnBrk="1" hangingPunct="1">
              <a:lnSpc>
                <a:spcPct val="80000"/>
              </a:lnSpc>
            </a:pP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Площадка для практических занятий с детьми (на территории детского сада).</a:t>
            </a:r>
          </a:p>
          <a:p>
            <a:pPr eaLnBrk="1" hangingPunct="1">
              <a:lnSpc>
                <a:spcPct val="80000"/>
              </a:lnSpc>
            </a:pP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обучения детей ПДД в группе:</a:t>
            </a:r>
          </a:p>
          <a:p>
            <a:pPr eaLnBrk="1" hangingPunct="1">
              <a:lnSpc>
                <a:spcPct val="80000"/>
              </a:lnSpc>
            </a:pP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ведение работы по дорожному движению;</a:t>
            </a:r>
          </a:p>
          <a:p>
            <a:pPr eaLnBrk="1" hangingPunct="1">
              <a:lnSpc>
                <a:spcPct val="80000"/>
              </a:lnSpc>
            </a:pP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оформление уголков безопасности;</a:t>
            </a:r>
          </a:p>
          <a:p>
            <a:pPr eaLnBrk="1" hangingPunct="1">
              <a:lnSpc>
                <a:spcPct val="80000"/>
              </a:lnSpc>
            </a:pP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подбор литературы, фотографий по ПДД;</a:t>
            </a:r>
          </a:p>
          <a:p>
            <a:pPr eaLnBrk="1" hangingPunct="1">
              <a:lnSpc>
                <a:spcPct val="80000"/>
              </a:lnSpc>
            </a:pP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изготовление атрибутов к играм. </a:t>
            </a:r>
          </a:p>
          <a:p>
            <a:pPr eaLnBrk="1" hangingPunct="1">
              <a:lnSpc>
                <a:spcPct val="80000"/>
              </a:lnSpc>
            </a:pP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Музыкальный руководитель:</a:t>
            </a:r>
          </a:p>
          <a:p>
            <a:pPr eaLnBrk="1" hangingPunct="1">
              <a:lnSpc>
                <a:spcPct val="80000"/>
              </a:lnSpc>
            </a:pP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сценариев праздников и развлечений по ПДД.</a:t>
            </a:r>
          </a:p>
          <a:p>
            <a:pPr eaLnBrk="1" hangingPunct="1">
              <a:lnSpc>
                <a:spcPct val="80000"/>
              </a:lnSpc>
            </a:pP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музыкальных произведений. </a:t>
            </a:r>
          </a:p>
          <a:p>
            <a:pPr eaLnBrk="1" hangingPunct="1">
              <a:lnSpc>
                <a:spcPct val="80000"/>
              </a:lnSpc>
            </a:pP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организации предметно-развивающей среды.</a:t>
            </a:r>
          </a:p>
          <a:p>
            <a:pPr eaLnBrk="1" hangingPunct="1">
              <a:lnSpc>
                <a:spcPct val="80000"/>
              </a:lnSpc>
            </a:pP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праздниках, развлечениях по ПДД.</a:t>
            </a:r>
          </a:p>
          <a:p>
            <a:pPr eaLnBrk="1" hangingPunct="1">
              <a:lnSpc>
                <a:spcPct val="80000"/>
              </a:lnSpc>
            </a:pP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подвижных игр с детьми по ПДД. 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 воспитателя: </a:t>
            </a:r>
          </a:p>
          <a:p>
            <a:pPr eaLnBrk="1" hangingPunct="1">
              <a:lnSpc>
                <a:spcPct val="80000"/>
              </a:lnSpc>
            </a:pP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организации предметно-развивающей среды.</a:t>
            </a:r>
          </a:p>
          <a:p>
            <a:pPr eaLnBrk="1" hangingPunct="1">
              <a:lnSpc>
                <a:spcPct val="80000"/>
              </a:lnSpc>
            </a:pP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праздниках, развлечениях по ПДД.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sz="12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sz="12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sz="4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sz="400" dirty="0" smtClean="0"/>
          </a:p>
          <a:p>
            <a:pPr eaLnBrk="1" hangingPunct="1">
              <a:lnSpc>
                <a:spcPct val="80000"/>
              </a:lnSpc>
            </a:pPr>
            <a:endParaRPr lang="ru-RU" sz="400" dirty="0" smtClean="0"/>
          </a:p>
          <a:p>
            <a:pPr eaLnBrk="1" hangingPunct="1">
              <a:lnSpc>
                <a:spcPct val="80000"/>
              </a:lnSpc>
            </a:pPr>
            <a:endParaRPr lang="ru-RU" sz="4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sz="600" dirty="0" smtClean="0"/>
          </a:p>
          <a:p>
            <a:pPr eaLnBrk="1" hangingPunct="1">
              <a:lnSpc>
                <a:spcPct val="80000"/>
              </a:lnSpc>
            </a:pPr>
            <a:endParaRPr lang="ru-RU" sz="600" dirty="0" smtClean="0"/>
          </a:p>
          <a:p>
            <a:pPr eaLnBrk="1" hangingPunct="1">
              <a:lnSpc>
                <a:spcPct val="80000"/>
              </a:lnSpc>
            </a:pPr>
            <a:endParaRPr lang="ru-RU" sz="600" dirty="0" smtClean="0"/>
          </a:p>
        </p:txBody>
      </p:sp>
      <p:pic>
        <p:nvPicPr>
          <p:cNvPr id="14340" name="Picture 2" descr="C:\Users\Sony\Desktop\картинки по ПДД\svetofor_en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29125"/>
            <a:ext cx="1728192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67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1619672" y="476672"/>
            <a:ext cx="6172200" cy="12858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2700" cap="none" dirty="0" smtClean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ru-RU" sz="2700" cap="none" dirty="0" smtClean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sz="2700" b="1" cap="none" dirty="0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МЕТОДЫ И ТЕХНОЛОГИИ, ПРИМЕНЯЕМЫЕ  В РАБОТЕ  </a:t>
            </a:r>
            <a:br>
              <a:rPr lang="ru-RU" sz="2700" b="1" cap="none" dirty="0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sz="2700" b="1" cap="none" dirty="0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 ДЕТЬМИ</a:t>
            </a:r>
            <a:r>
              <a:rPr lang="ru-RU" sz="2700" cap="none" dirty="0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ru-RU" sz="2700" cap="none" dirty="0" smtClean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cap="none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cap="none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ru-RU" cap="none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989138"/>
            <a:ext cx="7758757" cy="280801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sz="24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метод обучения.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sz="24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опасных и безопасных             дорожных ситуаций.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sz="24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игрового обучения.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sz="24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проектов.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sz="24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наблюдения и беседы.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15364" name="Picture 2" descr="C:\Users\Sony\Desktop\картинки по ПДД\p189_zebra_2010-11-19_1749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941168"/>
            <a:ext cx="302366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75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99412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100" b="1" cap="none" dirty="0" smtClean="0">
                <a:solidFill>
                  <a:srgbClr val="FFFF00"/>
                </a:solidFill>
              </a:rPr>
              <a:t>ФОРМЫ РАБОТЫ С ДЕТЬМИ </a:t>
            </a:r>
            <a:br>
              <a:rPr lang="ru-RU" sz="3100" b="1" cap="none" dirty="0" smtClean="0">
                <a:solidFill>
                  <a:srgbClr val="FFFF00"/>
                </a:solidFill>
              </a:rPr>
            </a:br>
            <a:r>
              <a:rPr lang="ru-RU" sz="3100" b="1" cap="none" dirty="0" smtClean="0">
                <a:solidFill>
                  <a:srgbClr val="FFFF00"/>
                </a:solidFill>
              </a:rPr>
              <a:t>ПО ПДД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65058492"/>
              </p:ext>
            </p:extLst>
          </p:nvPr>
        </p:nvGraphicFramePr>
        <p:xfrm>
          <a:off x="690563" y="1412776"/>
          <a:ext cx="7467600" cy="509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8" name="Picture 4" descr="C:\Users\Sony\Desktop\картинки по ПДД\69114414_1294780303_49316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1368152" cy="151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4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</a:t>
            </a:r>
            <a:b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ПДД</a:t>
            </a:r>
          </a:p>
        </p:txBody>
      </p:sp>
      <p:pic>
        <p:nvPicPr>
          <p:cNvPr id="4" name="Picture 2" descr="D:\Новая папка\DSC005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424847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S8564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432048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94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92288" y="5367337"/>
            <a:ext cx="5486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805264"/>
            <a:ext cx="5486400" cy="72008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Дидактическая игра  « Играй  да  смекай!»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МОИ ФОТО И ВИДЕО\2013-02-18\01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12774"/>
            <a:ext cx="6696744" cy="497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МОИ ФОТО И ВИДЕО\2013-02-18\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12774"/>
            <a:ext cx="7704855" cy="497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22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733256"/>
            <a:ext cx="5486400" cy="64807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Дидактическая </a:t>
            </a:r>
            <a:r>
              <a:rPr lang="ru-RU" sz="20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 Веселый жезл»</a:t>
            </a:r>
            <a:endParaRPr lang="ru-RU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МОИ ФОТО И ВИДЕО\2013-02-18\00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12774"/>
            <a:ext cx="7056784" cy="490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85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517232"/>
            <a:ext cx="5660032" cy="654968"/>
          </a:xfrm>
        </p:spPr>
        <p:txBody>
          <a:bodyPr>
            <a:normAutofit fontScale="55000" lnSpcReduction="20000"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 </a:t>
            </a:r>
            <a:endParaRPr lang="ru-RU" sz="24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 « Как мы знаем дорожные знаки»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МОИ ФОТО И ВИДЕО\2013-02-18\00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62473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9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445224"/>
            <a:ext cx="54864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818216" y="5373216"/>
            <a:ext cx="5922135" cy="804862"/>
          </a:xfrm>
        </p:spPr>
        <p:txBody>
          <a:bodyPr>
            <a:normAutofit fontScale="77500" lnSpcReduction="20000"/>
          </a:bodyPr>
          <a:lstStyle/>
          <a:p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Занятие: « Здравствуй, друг наш, Светофор!»    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Рисунок 2"/>
          <p:cNvSpPr txBox="1">
            <a:spLocks/>
          </p:cNvSpPr>
          <p:nvPr/>
        </p:nvSpPr>
        <p:spPr>
          <a:xfrm>
            <a:off x="1763688" y="620688"/>
            <a:ext cx="5486400" cy="4114800"/>
          </a:xfrm>
          <a:prstGeom prst="rect">
            <a:avLst/>
          </a:prstGeom>
        </p:spPr>
      </p:sp>
      <p:pic>
        <p:nvPicPr>
          <p:cNvPr id="1026" name="Picture 2" descr="D:\МОИ ФОТО И ВИДЕО\2013-02-18\01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15950"/>
            <a:ext cx="6840760" cy="475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38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81128"/>
            <a:ext cx="5486400" cy="79107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       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аппликация на тему:    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«Прогулка по родному селу»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МОИ ФОТО И ВИДЕО\2013-02-18\01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056784" cy="47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6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              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  «Светофор»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МОИ ФОТО И ВИДЕО\2013-02-18\01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12774"/>
            <a:ext cx="6840760" cy="476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88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7941568" cy="5904656"/>
          </a:xfrm>
          <a:noFill/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ОРГАНИЗАЦИЯ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РАБОТЫ </a:t>
            </a:r>
            <a:b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ПО ОЗНАКОМЛЕНИЮ </a:t>
            </a:r>
            <a:b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ДОШКОЛЬНИКОВ С ПРАВИЛАМИ </a:t>
            </a:r>
            <a:b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ДОРОЖНОГО ДВИЖЕНИЯ </a:t>
            </a:r>
            <a:r>
              <a:rPr lang="ru-RU" sz="4000" b="1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prstClr val="black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Monotype Corsiva" pitchFamily="66" charset="0"/>
              </a:rPr>
              <a:t/>
            </a:r>
            <a:br>
              <a:rPr lang="ru-RU" b="1" dirty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>
                <a:latin typeface="Monotype Corsiva" pitchFamily="66" charset="0"/>
              </a:rPr>
              <a:t/>
            </a:r>
            <a:br>
              <a:rPr lang="ru-RU" b="1" dirty="0">
                <a:latin typeface="Monotype Corsiva" pitchFamily="66" charset="0"/>
              </a:rPr>
            </a:br>
            <a:r>
              <a:rPr lang="ru-RU" sz="2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с.Шиновка</a:t>
            </a:r>
            <a:r>
              <a:rPr lang="ru-RU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2014г</a:t>
            </a:r>
            <a:r>
              <a:rPr lang="ru-RU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18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9684" y="5229200"/>
            <a:ext cx="5486400" cy="566738"/>
          </a:xfrm>
        </p:spPr>
        <p:txBody>
          <a:bodyPr>
            <a:normAutofit/>
          </a:bodyPr>
          <a:lstStyle/>
          <a:p>
            <a:r>
              <a:rPr lang="ru-RU" dirty="0" smtClean="0"/>
              <a:t>        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Выставка  детских   рисунков  на  тему:</a:t>
            </a: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D:\МОИ ФОТО И ВИДЕО\2013-02-18\01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840760" cy="454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92288" y="5733256"/>
            <a:ext cx="5486400" cy="57606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2400" dirty="0" smtClean="0">
                <a:latin typeface="Monotype Corsiva" pitchFamily="66" charset="0"/>
              </a:rPr>
              <a:t>     </a:t>
            </a:r>
            <a:endParaRPr lang="ru-RU" sz="2400" b="1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smtClean="0">
                <a:latin typeface="Monotype Corsiva" pitchFamily="66" charset="0"/>
              </a:rPr>
              <a:t>                                                   </a:t>
            </a:r>
            <a:r>
              <a:rPr lang="ru-RU" sz="7400" b="1" dirty="0" smtClean="0">
                <a:solidFill>
                  <a:schemeClr val="bg1"/>
                </a:solidFill>
                <a:latin typeface="Monotype Corsiva" pitchFamily="66" charset="0"/>
              </a:rPr>
              <a:t>«Улицы  нашего  села»      </a:t>
            </a: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8" name="Рисунок 5"/>
          <p:cNvSpPr txBox="1">
            <a:spLocks/>
          </p:cNvSpPr>
          <p:nvPr/>
        </p:nvSpPr>
        <p:spPr>
          <a:xfrm>
            <a:off x="1835696" y="630352"/>
            <a:ext cx="5486400" cy="41148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15205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445224"/>
            <a:ext cx="5486400" cy="72697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Занятие на тему: 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«Вернисаж  дорожных  происшествий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МОИ ФОТО И ВИДЕО\2013-02-18\01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7"/>
            <a:ext cx="7272808" cy="503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49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85184"/>
            <a:ext cx="54864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      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085184"/>
            <a:ext cx="5486400" cy="13681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     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для родителей по профилактике  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детского дорожно- транспортного 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травматизма  «Перекрёсток»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D:\МОИ ФОТО И ВИДЕО\2013-02-23\0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12774"/>
            <a:ext cx="7200800" cy="43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21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571500" y="0"/>
            <a:ext cx="7467600" cy="16287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ru-RU" sz="1600" b="1" cap="none" dirty="0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ПРОСМОТР МУЛЬТФИЛЬМОВ,</a:t>
            </a:r>
            <a:br>
              <a:rPr lang="ru-RU" sz="1600" b="1" cap="none" dirty="0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РАССМАТРИВАНИЕ </a:t>
            </a:r>
            <a:br>
              <a:rPr lang="ru-RU" sz="1600" b="1" cap="none" dirty="0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ИЛЛЮСТРАЦИЙ,</a:t>
            </a:r>
            <a:br>
              <a:rPr lang="ru-RU" sz="1600" b="1" cap="none" dirty="0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НАЛИЧИЕ ХУДОЖЕСТВЕННОЙ</a:t>
            </a:r>
            <a:br>
              <a:rPr lang="ru-RU" sz="1600" b="1" cap="none" dirty="0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ЛИТЕРАТУРЫ </a:t>
            </a:r>
            <a:br>
              <a:rPr lang="ru-RU" sz="1600" b="1" cap="none" dirty="0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И  ДИДАКТИЧЕСКИХ ИГР</a:t>
            </a:r>
          </a:p>
        </p:txBody>
      </p:sp>
      <p:pic>
        <p:nvPicPr>
          <p:cNvPr id="22531" name="Picture 2" descr="C:\Users\Sony\Desktop\картинки по ПДД\pd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91729">
            <a:off x="6804025" y="2492375"/>
            <a:ext cx="1689100" cy="1344613"/>
          </a:xfrm>
        </p:spPr>
      </p:pic>
      <p:pic>
        <p:nvPicPr>
          <p:cNvPr id="22532" name="Picture 2" descr="C:\Users\Sony\Desktop\картинки по ПДД\42232696_pravila_dorozhnogo_dvizheni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08712">
            <a:off x="5003800" y="1844675"/>
            <a:ext cx="16303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42709">
            <a:off x="323850" y="2781300"/>
            <a:ext cx="214312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C:\Users\Sony\Desktop\фото сегодня\DSC08089 -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69548">
            <a:off x="2700338" y="2565400"/>
            <a:ext cx="20447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C:\Users\Sony\Desktop\фото сегодня\DSC08091 - коп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26330">
            <a:off x="610394" y="4918869"/>
            <a:ext cx="16303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C:\Users\Sony\Desktop\картинки по ПДД\100085849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8018">
            <a:off x="2771775" y="5013325"/>
            <a:ext cx="1439863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2" descr="C:\Users\Sony\Desktop\картинки по ПДД\ро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107156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5" descr="SS8578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60350"/>
            <a:ext cx="29527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6" descr="SS85782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5085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7" descr="SS85783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14940">
            <a:off x="4501357" y="4075906"/>
            <a:ext cx="244951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13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sz="3200" b="1" cap="none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ТВОРЧЕСТВО </a:t>
            </a:r>
            <a:br>
              <a:rPr lang="ru-RU" sz="3200" b="1" cap="none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cap="none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С ДЕТЬМИ</a:t>
            </a:r>
          </a:p>
        </p:txBody>
      </p:sp>
      <p:pic>
        <p:nvPicPr>
          <p:cNvPr id="24579" name="Picture 13" descr="SS8577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43211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744" y="1475852"/>
            <a:ext cx="235902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057" y="3113611"/>
            <a:ext cx="20002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600575"/>
            <a:ext cx="266223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92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ru-RU" sz="2800" b="1" cap="none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АГИТАЦИЯ И ПРИВЛЕЧЕНИЕ К УЧАСТИЮ РОДИТЕЛЕЙ</a:t>
            </a:r>
          </a:p>
        </p:txBody>
      </p:sp>
      <p:pic>
        <p:nvPicPr>
          <p:cNvPr id="25603" name="Picture 12" descr="SS8577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683" y="1561165"/>
            <a:ext cx="136842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4" descr="SS8578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9017"/>
            <a:ext cx="20161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5" descr="SS85785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6453335"/>
            <a:ext cx="1656581" cy="7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6" descr="SS8577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67" y="4222750"/>
            <a:ext cx="18732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P10209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041106"/>
            <a:ext cx="3744292" cy="266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551" y="1561165"/>
            <a:ext cx="2954139" cy="221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9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003232" cy="11318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ru-RU" sz="2700" b="1" cap="none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АКТИВИЗАЦИИ РОДИТЕЛЕЙ </a:t>
            </a:r>
            <a:r>
              <a:rPr lang="ru-RU" sz="2700" cap="none" dirty="0" smtClean="0"/>
              <a:t/>
            </a:r>
            <a:br>
              <a:rPr lang="ru-RU" sz="2700" cap="none" dirty="0" smtClean="0"/>
            </a:br>
            <a:endParaRPr lang="ru-RU" sz="2700" cap="none" dirty="0" smtClean="0"/>
          </a:p>
        </p:txBody>
      </p:sp>
      <p:sp>
        <p:nvSpPr>
          <p:cNvPr id="2662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003232" cy="527707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разных точек зрения по профилактике детского травматизма.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проблемных задач  в воспитании  и формировании навыков безопасного поведения.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Ролевое проигрывание ситуаций.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Тренинговые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игровые упражнения и задания.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родителями и педагогами поведения ребенка на улице.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к опыту родителей.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к активной деятельности.</a:t>
            </a:r>
          </a:p>
        </p:txBody>
      </p:sp>
      <p:pic>
        <p:nvPicPr>
          <p:cNvPr id="26628" name="Picture 2" descr="C:\Users\Sony\Desktop\картинки по ПДД\16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123" y="5000625"/>
            <a:ext cx="172819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91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199" y="274638"/>
            <a:ext cx="8234979" cy="185821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sz="3200" b="1" cap="none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«БЕРЕГИТЕ СЕБЯ И СВОИХ </a:t>
            </a:r>
            <a:r>
              <a:rPr lang="ru-RU" sz="3200" b="1" cap="none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ДЕТЕЙ»</a:t>
            </a:r>
            <a:br>
              <a:rPr lang="ru-RU" sz="3200" b="1" cap="none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cap="none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cap="none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cap="none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27651" name="Picture 3" descr="C:\Users\Sony\Desktop\фото сегодня\DSC0693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2420888"/>
            <a:ext cx="5372100" cy="4025900"/>
          </a:xfrm>
        </p:spPr>
      </p:pic>
    </p:spTree>
    <p:extLst>
      <p:ext uri="{BB962C8B-B14F-4D97-AF65-F5344CB8AC3E}">
        <p14:creationId xmlns:p14="http://schemas.microsoft.com/office/powerpoint/2010/main" val="85475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subTitle" idx="4294967295"/>
          </p:nvPr>
        </p:nvSpPr>
        <p:spPr>
          <a:xfrm>
            <a:off x="683568" y="980728"/>
            <a:ext cx="7920880" cy="4658072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ru-RU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основания  ДОУ: </a:t>
            </a:r>
            <a:r>
              <a:rPr lang="ru-RU" sz="1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1981</a:t>
            </a:r>
          </a:p>
          <a:p>
            <a:pPr>
              <a:defRPr/>
            </a:pPr>
            <a:r>
              <a:rPr lang="ru-RU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</a:t>
            </a:r>
            <a:r>
              <a:rPr lang="ru-RU" sz="1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всех помещений: </a:t>
            </a:r>
            <a:r>
              <a:rPr lang="ru-RU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265 </a:t>
            </a:r>
            <a:r>
              <a:rPr lang="ru-RU" sz="1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endParaRPr lang="ru-RU" sz="1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аполняемость</a:t>
            </a:r>
            <a:r>
              <a:rPr lang="ru-RU" sz="1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человек</a:t>
            </a:r>
            <a:r>
              <a:rPr lang="ru-RU" sz="1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ru-RU" sz="1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работы: 10,5 часов</a:t>
            </a:r>
          </a:p>
          <a:p>
            <a:pPr>
              <a:defRPr/>
            </a:pPr>
            <a:r>
              <a:rPr lang="ru-RU" sz="1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7.00   до  17.30 </a:t>
            </a:r>
            <a:r>
              <a:rPr lang="ru-RU" sz="1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час.</a:t>
            </a:r>
          </a:p>
          <a:p>
            <a:pPr>
              <a:defRPr/>
            </a:pPr>
            <a:r>
              <a:rPr lang="ru-RU" sz="1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 дни: суббота, воскресенье</a:t>
            </a:r>
          </a:p>
          <a:p>
            <a:pPr>
              <a:defRPr/>
            </a:pPr>
            <a:r>
              <a:rPr lang="ru-RU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филиалом:</a:t>
            </a:r>
            <a:endParaRPr lang="ru-RU" sz="1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Плешакова Надежда </a:t>
            </a:r>
            <a:r>
              <a:rPr lang="ru-RU" sz="1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Алексеевна</a:t>
            </a:r>
            <a:endParaRPr lang="ru-RU" sz="6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ru-RU" sz="6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marL="0" indent="0">
              <a:buNone/>
              <a:defRPr/>
            </a:pPr>
            <a:r>
              <a:rPr lang="ru-RU" sz="8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endParaRPr lang="ru-RU" sz="8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8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98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908720"/>
            <a:ext cx="734481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Воспитатель: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Колычева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Надежда  Владимировна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 учитель начальных </a:t>
            </a:r>
          </a:p>
          <a:p>
            <a:pPr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классов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работы:  33 года</a:t>
            </a:r>
          </a:p>
          <a:p>
            <a:pPr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квалификационная категория</a:t>
            </a:r>
          </a:p>
          <a:p>
            <a:pPr>
              <a:defRPr/>
            </a:pPr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(Обучение на курсах повышения квалификации по методике преподавания ПДД – не осуществлялось)</a:t>
            </a:r>
          </a:p>
          <a:p>
            <a:pPr>
              <a:defRPr/>
            </a:pP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842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4800600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0" y="5367338"/>
            <a:ext cx="5486400" cy="804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       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404664"/>
            <a:ext cx="7128792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32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                 </a:t>
            </a:r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1 </a:t>
            </a:r>
            <a:r>
              <a:rPr lang="ru-RU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группа- </a:t>
            </a:r>
            <a:r>
              <a:rPr lang="ru-RU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общеразвивающей направленности, </a:t>
            </a:r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разновозрастная </a:t>
            </a:r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</a:t>
            </a:r>
            <a:r>
              <a:rPr lang="ru-RU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 от 2 до </a:t>
            </a:r>
            <a:r>
              <a:rPr lang="ru-RU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6лет)</a:t>
            </a:r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Процентное отношение детей </a:t>
            </a:r>
            <a:r>
              <a:rPr lang="ru-RU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полу </a:t>
            </a:r>
            <a:r>
              <a:rPr lang="ru-RU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в   2013 -2014 </a:t>
            </a:r>
            <a:r>
              <a:rPr lang="ru-RU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году- </a:t>
            </a:r>
            <a:endParaRPr lang="ru-RU" sz="32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мальчиков </a:t>
            </a:r>
            <a:r>
              <a:rPr lang="ru-RU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57%;          девочек- </a:t>
            </a:r>
            <a:r>
              <a:rPr lang="ru-RU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43%</a:t>
            </a:r>
          </a:p>
        </p:txBody>
      </p:sp>
    </p:spTree>
    <p:extLst>
      <p:ext uri="{BB962C8B-B14F-4D97-AF65-F5344CB8AC3E}">
        <p14:creationId xmlns:p14="http://schemas.microsoft.com/office/powerpoint/2010/main" val="366482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cap="none" dirty="0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ЦЕЛЬ ОРГАНИЗАЦИИ РАБОТЫ – ФОРМИРОВАНИЕ  И РАЗВИТИЕ У ДЕТЕЙ УМЕНИЙ И НАВЫКОВ БЕЗОПАСНОГО ПОВЕДЕНИЯ В ОКРУЖАЮЩЕЙ ДОРОЖНО-ТРАНСПОРТНОЙ СРЕДЕ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750" y="1600200"/>
            <a:ext cx="5715000" cy="4873625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Wingdings"/>
              <a:buAutoNum type="arabicPeriod"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у детей познавательных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-сов, необходимых им 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 правильной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безопасной ориентации на улице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Формирование у детей навыков и  умений наблюдения за дорожной обстановкой , а также формирование    устойчивых положительных привычек безопасного поведения  на улице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Воспитание дисциплинированности и сознательного выполнения правил дорожного движения, культуры поведения в дорожно-транспортном процессе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000" dirty="0" smtClean="0"/>
              <a:t>       </a:t>
            </a:r>
            <a:endParaRPr lang="ru-RU" sz="2000" dirty="0"/>
          </a:p>
        </p:txBody>
      </p:sp>
      <p:pic>
        <p:nvPicPr>
          <p:cNvPr id="10244" name="Picture 2" descr="C:\Users\Sony\Desktop\картинки по ПДД\98c3901f5b837a6608e5249cb6a78e1b0616d83e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941168"/>
            <a:ext cx="1905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Выгнутая вправо стрелка 4"/>
          <p:cNvSpPr/>
          <p:nvPr/>
        </p:nvSpPr>
        <p:spPr>
          <a:xfrm>
            <a:off x="7143750" y="1600200"/>
            <a:ext cx="1285875" cy="154076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214313" y="1600200"/>
            <a:ext cx="1143000" cy="154076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3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2700" b="1" cap="none" dirty="0" smtClean="0"/>
              <a:t/>
            </a:r>
            <a:br>
              <a:rPr lang="ru-RU" sz="2700" b="1" cap="none" dirty="0" smtClean="0"/>
            </a:br>
            <a:r>
              <a:rPr lang="ru-RU" sz="2700" b="1" cap="none" dirty="0" smtClean="0"/>
              <a:t/>
            </a:r>
            <a:br>
              <a:rPr lang="ru-RU" sz="2700" b="1" cap="none" dirty="0" smtClean="0"/>
            </a:br>
            <a:r>
              <a:rPr lang="ru-RU" sz="2700" b="1" cap="none" dirty="0" smtClean="0"/>
              <a:t/>
            </a:r>
            <a:br>
              <a:rPr lang="ru-RU" sz="2700" b="1" cap="none" dirty="0" smtClean="0"/>
            </a:br>
            <a:r>
              <a:rPr lang="ru-RU" sz="2700" b="1" cap="none" dirty="0" smtClean="0">
                <a:solidFill>
                  <a:srgbClr val="FFFF00"/>
                </a:solidFill>
              </a:rPr>
              <a:t/>
            </a:r>
            <a:br>
              <a:rPr lang="ru-RU" sz="2700" b="1" cap="none" dirty="0" smtClean="0">
                <a:solidFill>
                  <a:srgbClr val="FFFF00"/>
                </a:solidFill>
              </a:rPr>
            </a:br>
            <a:r>
              <a:rPr lang="ru-RU" sz="2700" b="1" dirty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ПРИНЦИПЫ ОРГАНИЗАЦИИ ОБРАЗОВАТЕЛЬНОГО ПРОЦЕССА:</a:t>
            </a:r>
            <a:r>
              <a:rPr lang="ru-RU" sz="2700" b="1" cap="none" dirty="0" smtClean="0"/>
              <a:t/>
            </a:r>
            <a:br>
              <a:rPr lang="ru-RU" sz="2700" b="1" cap="none" dirty="0" smtClean="0"/>
            </a:br>
            <a:r>
              <a:rPr lang="ru-RU" sz="2700" b="1" cap="none" dirty="0" smtClean="0"/>
              <a:t/>
            </a:r>
            <a:br>
              <a:rPr lang="ru-RU" sz="2700" b="1" cap="none" dirty="0" smtClean="0"/>
            </a:br>
            <a:r>
              <a:rPr lang="ru-RU" sz="2700" cap="none" dirty="0" smtClean="0"/>
              <a:t/>
            </a:r>
            <a:br>
              <a:rPr lang="ru-RU" sz="2700" cap="none" dirty="0" smtClean="0"/>
            </a:br>
            <a:endParaRPr lang="ru-RU" sz="2700" cap="none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8229600" cy="4824536"/>
          </a:xfrm>
        </p:spPr>
        <p:txBody>
          <a:bodyPr>
            <a:normAutofit fontScale="5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Последовательности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любая новая ступень в обучении ребёнка опирается на уже освоенное в предыдущем.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Наглядности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дети должны сами все увидеть, услышать, потрогать и тем самым реализовать стремление к познанию.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включение ребёнка в игровую, познавательную, поисковую деятельность с целью стимулирования активной жизненной позиции.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Интеграции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интегративность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всех видов детской деятельности, реализующихся в образовательном процессе.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Дифференцированного подхода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решаются задачи эффективной педагогической помощи детям в совершенствовании их личности, способствует созданию специальных педагогических ситуаций, помогающих раскрыть психофизические, личностные способности и возможности воспитанников.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Возрастной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адресованности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одно и то же содержание используется для работы в разных группах с усложнением соответствующим возрастным особенностям детей.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Преемственности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взаимодействия с ребёнком в условиях дошкольного учреждения и семьи – ничто не убеждает лучше примера родителей.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  <p:pic>
        <p:nvPicPr>
          <p:cNvPr id="11268" name="Picture 2" descr="C:\Users\Sony\Desktop\картинки по ПДД\svetofor_en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661247"/>
            <a:ext cx="936104" cy="108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72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b="1" cap="none" dirty="0" smtClean="0">
                <a:solidFill>
                  <a:srgbClr val="FFFF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ТРИ АСПЕКТА ВЗАИМОДЕЙСТВИЯ РЕБЕНКА С ТРАНСПОРТНОЙ СИСТЕМОЙ СЕЛА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1628775"/>
            <a:ext cx="7467600" cy="487362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Ребенок-пешеход.</a:t>
            </a:r>
          </a:p>
          <a:p>
            <a:pPr eaLnBrk="1" hangingPunct="1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 - пассажир городского транспорта.</a:t>
            </a:r>
          </a:p>
          <a:p>
            <a:pPr eaLnBrk="1" hangingPunct="1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- водитель детских транспорт-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ных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 (велосипед,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снегокат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са-мокат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12292" name="Picture 4" descr="C:\Users\Sony\Desktop\картинки по ПДД\skazki-00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834096"/>
            <a:ext cx="3280991" cy="196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59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chemeClr val="accent6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cap="none" dirty="0" smtClean="0"/>
          </a:p>
        </p:txBody>
      </p:sp>
      <p:sp>
        <p:nvSpPr>
          <p:cNvPr id="13315" name="Oval 4"/>
          <p:cNvSpPr>
            <a:spLocks noChangeArrowheads="1"/>
          </p:cNvSpPr>
          <p:nvPr/>
        </p:nvSpPr>
        <p:spPr bwMode="auto">
          <a:xfrm>
            <a:off x="1908175" y="476250"/>
            <a:ext cx="5327650" cy="4824413"/>
          </a:xfrm>
          <a:prstGeom prst="ellipse">
            <a:avLst/>
          </a:prstGeom>
          <a:solidFill>
            <a:srgbClr val="FE944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FFFF00"/>
                </a:solidFill>
              </a:rPr>
              <a:t>НАПРАВЛЕНИЕ</a:t>
            </a:r>
          </a:p>
          <a:p>
            <a:pPr eaLnBrk="1" hangingPunct="1"/>
            <a:r>
              <a:rPr lang="ru-RU" sz="2000" b="1" dirty="0">
                <a:solidFill>
                  <a:srgbClr val="FFFF00"/>
                </a:solidFill>
              </a:rPr>
              <a:t> РАБОТЫ СОТРУДНИКОВ </a:t>
            </a:r>
          </a:p>
          <a:p>
            <a:pPr eaLnBrk="1" hangingPunct="1"/>
            <a:r>
              <a:rPr lang="ru-RU" sz="2000" b="1" dirty="0">
                <a:solidFill>
                  <a:srgbClr val="FFFF00"/>
                </a:solidFill>
              </a:rPr>
              <a:t>ФИЛИАЛА «</a:t>
            </a:r>
            <a:r>
              <a:rPr lang="ru-RU" sz="2000" b="1" dirty="0" smtClean="0">
                <a:solidFill>
                  <a:srgbClr val="FFFF00"/>
                </a:solidFill>
              </a:rPr>
              <a:t>СОЛНЫШКО» </a:t>
            </a:r>
            <a:endParaRPr lang="ru-RU" sz="2000" b="1" dirty="0">
              <a:solidFill>
                <a:srgbClr val="FFFF00"/>
              </a:solidFill>
            </a:endParaRPr>
          </a:p>
          <a:p>
            <a:pPr eaLnBrk="1" hangingPunct="1"/>
            <a:r>
              <a:rPr lang="ru-RU" sz="2000" b="1" dirty="0">
                <a:solidFill>
                  <a:srgbClr val="FFFF00"/>
                </a:solidFill>
              </a:rPr>
              <a:t>ПО ПРАВИЛАМ </a:t>
            </a:r>
          </a:p>
          <a:p>
            <a:pPr eaLnBrk="1" hangingPunct="1"/>
            <a:r>
              <a:rPr lang="ru-RU" sz="2000" b="1" dirty="0">
                <a:solidFill>
                  <a:srgbClr val="FFFF00"/>
                </a:solidFill>
              </a:rPr>
              <a:t>ДОРОЖНОГО </a:t>
            </a:r>
          </a:p>
          <a:p>
            <a:pPr eaLnBrk="1" hangingPunct="1"/>
            <a:r>
              <a:rPr lang="ru-RU" sz="2000" b="1" dirty="0">
                <a:solidFill>
                  <a:srgbClr val="FFFF00"/>
                </a:solidFill>
              </a:rPr>
              <a:t>ДВИЖЕНИЯ</a:t>
            </a:r>
          </a:p>
        </p:txBody>
      </p:sp>
      <p:sp>
        <p:nvSpPr>
          <p:cNvPr id="4096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96136" y="620713"/>
            <a:ext cx="2592214" cy="1152525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</a:t>
            </a:r>
          </a:p>
          <a:p>
            <a:pPr algn="ctr" eaLnBrk="1" hangingPunct="1">
              <a:defRPr/>
            </a:pP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филиалом</a:t>
            </a:r>
          </a:p>
        </p:txBody>
      </p:sp>
      <p:sp>
        <p:nvSpPr>
          <p:cNvPr id="4096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 flipH="1">
            <a:off x="395288" y="620713"/>
            <a:ext cx="2880568" cy="1223962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</a:p>
        </p:txBody>
      </p:sp>
      <p:sp>
        <p:nvSpPr>
          <p:cNvPr id="4096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96136" y="3068960"/>
            <a:ext cx="2592213" cy="1224136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</a:t>
            </a:r>
          </a:p>
          <a:p>
            <a:pPr algn="ctr" eaLnBrk="1" hangingPunct="1"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</a:p>
        </p:txBody>
      </p:sp>
      <p:sp>
        <p:nvSpPr>
          <p:cNvPr id="4096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3452" y="3068960"/>
            <a:ext cx="2832404" cy="1224136"/>
          </a:xfrm>
          <a:prstGeom prst="actionButtonBlank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 </a:t>
            </a:r>
          </a:p>
          <a:p>
            <a:pPr algn="ctr" eaLnBrk="1" hangingPunct="1">
              <a:defRPr/>
            </a:pPr>
            <a:r>
              <a:rPr lang="ru-RU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</a:t>
            </a:r>
          </a:p>
        </p:txBody>
      </p:sp>
      <p:pic>
        <p:nvPicPr>
          <p:cNvPr id="13320" name="Picture 3" descr="C:\Users\Sony\Desktop\картинки по ПДД\mult-pict.narod.ru120_small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941888"/>
            <a:ext cx="2770187" cy="1731962"/>
          </a:xfrm>
          <a:noFill/>
        </p:spPr>
      </p:pic>
    </p:spTree>
    <p:extLst>
      <p:ext uri="{BB962C8B-B14F-4D97-AF65-F5344CB8AC3E}">
        <p14:creationId xmlns:p14="http://schemas.microsoft.com/office/powerpoint/2010/main" val="135993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672</Words>
  <Application>Microsoft Office PowerPoint</Application>
  <PresentationFormat>Экран (4:3)</PresentationFormat>
  <Paragraphs>146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Monotype Corsiva</vt:lpstr>
      <vt:lpstr>Times New Roman</vt:lpstr>
      <vt:lpstr>Wingdings</vt:lpstr>
      <vt:lpstr>Тема Office</vt:lpstr>
      <vt:lpstr>  Филиал «Солнышко» МБДОУ  детского сада «Колокольчик»    Кирсановского района </vt:lpstr>
      <vt:lpstr> ОРГАНИЗАЦИЯ РАБОТЫ  ПО ОЗНАКОМЛЕНИЮ  ДОШКОЛЬНИКОВ С ПРАВИЛАМИ  ДОРОЖНОГО ДВИЖЕНИЯ     с.Шиновка, 2014г.</vt:lpstr>
      <vt:lpstr>Презентация PowerPoint</vt:lpstr>
      <vt:lpstr>Презентация PowerPoint</vt:lpstr>
      <vt:lpstr>        </vt:lpstr>
      <vt:lpstr>ЦЕЛЬ ОРГАНИЗАЦИИ РАБОТЫ – ФОРМИРОВАНИЕ  И РАЗВИТИЕ У ДЕТЕЙ УМЕНИЙ И НАВЫКОВ БЕЗОПАСНОГО ПОВЕДЕНИЯ В ОКРУЖАЮЩЕЙ ДОРОЖНО-ТРАНСПОРТНОЙ СРЕДЕ</vt:lpstr>
      <vt:lpstr>    ПРИНЦИПЫ ОРГАНИЗАЦИИ ОБРАЗОВАТЕЛЬНОГО ПРОЦЕССА:   </vt:lpstr>
      <vt:lpstr>ТРИ АСПЕКТА ВЗАИМОДЕЙСТВИЯ РЕБЕНКА С ТРАНСПОРТНОЙ СИСТЕМОЙ СЕЛА</vt:lpstr>
      <vt:lpstr>Презентация PowerPoint</vt:lpstr>
      <vt:lpstr>  НАПРАВЛЕНИЯ РАБОТЫ СОТРУДНИКОВ ФИЛИАЛА «СОЛНЫШКО»:  </vt:lpstr>
      <vt:lpstr> МЕТОДЫ И ТЕХНОЛОГИИ, ПРИМЕНЯЕМЫЕ  В РАБОТЕ   С ДЕТЬМИ:  </vt:lpstr>
      <vt:lpstr>ФОРМЫ РАБОТЫ С ДЕТЬМИ  ПО ПДД</vt:lpstr>
      <vt:lpstr>ОБРАЗОВАТЕЛЬНАЯ ДЕЯТЕЛЬНОСТЬ  ПО ПДД</vt:lpstr>
      <vt:lpstr>Презентация PowerPoint</vt:lpstr>
      <vt:lpstr>   </vt:lpstr>
      <vt:lpstr>Презентация PowerPoint</vt:lpstr>
      <vt:lpstr>     </vt:lpstr>
      <vt:lpstr>Презентация PowerPoint</vt:lpstr>
      <vt:lpstr>Презентация PowerPoint</vt:lpstr>
      <vt:lpstr>        Выставка  детских   рисунков  на  тему:</vt:lpstr>
      <vt:lpstr>Презентация PowerPoint</vt:lpstr>
      <vt:lpstr>                                               </vt:lpstr>
      <vt:lpstr>ПРОСМОТР МУЛЬТФИЛЬМОВ, РАССМАТРИВАНИЕ  ИЛЛЮСТРАЦИЙ, НАЛИЧИЕ ХУДОЖЕСТВЕННОЙ  ЛИТЕРАТУРЫ  И  ДИДАКТИЧЕСКИХ ИГР</vt:lpstr>
      <vt:lpstr>СОВМЕСТНОЕ ТВОРЧЕСТВО  РОДИТЕЛЕЙ С ДЕТЬМИ</vt:lpstr>
      <vt:lpstr>АКТИВНАЯ АГИТАЦИЯ И ПРИВЛЕЧЕНИЕ К УЧАСТИЮ РОДИТЕЛЕЙ</vt:lpstr>
      <vt:lpstr>МЕТОДЫ АКТИВИЗАЦИИ РОДИТЕЛЕЙ  </vt:lpstr>
      <vt:lpstr>«БЕРЕГИТЕ СЕБЯ И СВОИХ ДЕТЕЙ»  СПАСИБО ЗА ВНИМАНИЕ!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ФИЛИАЛ «СОЛНЫШКО»</dc:title>
  <dc:creator>User</dc:creator>
  <cp:lastModifiedBy>User</cp:lastModifiedBy>
  <cp:revision>299</cp:revision>
  <cp:lastPrinted>2013-02-24T17:48:14Z</cp:lastPrinted>
  <dcterms:created xsi:type="dcterms:W3CDTF">2012-06-12T10:17:12Z</dcterms:created>
  <dcterms:modified xsi:type="dcterms:W3CDTF">2014-02-11T19:55:04Z</dcterms:modified>
</cp:coreProperties>
</file>